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62" r:id="rId4"/>
    <p:sldId id="285" r:id="rId5"/>
    <p:sldId id="308" r:id="rId6"/>
    <p:sldId id="310" r:id="rId7"/>
    <p:sldId id="309" r:id="rId8"/>
    <p:sldId id="288" r:id="rId9"/>
    <p:sldId id="301" r:id="rId10"/>
    <p:sldId id="307" r:id="rId11"/>
    <p:sldId id="289" r:id="rId12"/>
    <p:sldId id="311" r:id="rId13"/>
    <p:sldId id="297" r:id="rId14"/>
    <p:sldId id="298" r:id="rId15"/>
    <p:sldId id="291" r:id="rId16"/>
    <p:sldId id="292" r:id="rId17"/>
    <p:sldId id="294" r:id="rId18"/>
    <p:sldId id="296" r:id="rId19"/>
    <p:sldId id="295" r:id="rId20"/>
    <p:sldId id="305" r:id="rId21"/>
    <p:sldId id="306" r:id="rId22"/>
    <p:sldId id="284"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0" autoAdjust="0"/>
    <p:restoredTop sz="94660"/>
  </p:normalViewPr>
  <p:slideViewPr>
    <p:cSldViewPr snapToGrid="0">
      <p:cViewPr varScale="1">
        <p:scale>
          <a:sx n="72" d="100"/>
          <a:sy n="72" d="100"/>
        </p:scale>
        <p:origin x="6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DE802354-C16E-4A99-962C-EEB9C1997A55}" type="datetimeFigureOut">
              <a:rPr lang="es-CL" smtClean="0"/>
              <a:t>18-10-2017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74843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E802354-C16E-4A99-962C-EEB9C1997A55}" type="datetimeFigureOut">
              <a:rPr lang="es-CL" smtClean="0"/>
              <a:t>18-10-2017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35855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E802354-C16E-4A99-962C-EEB9C1997A55}" type="datetimeFigureOut">
              <a:rPr lang="es-CL" smtClean="0"/>
              <a:t>18-10-2017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168966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E802354-C16E-4A99-962C-EEB9C1997A55}" type="datetimeFigureOut">
              <a:rPr lang="es-CL" smtClean="0"/>
              <a:t>18-10-2017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157054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E802354-C16E-4A99-962C-EEB9C1997A55}" type="datetimeFigureOut">
              <a:rPr lang="es-CL" smtClean="0"/>
              <a:t>18-10-2017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38874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DE802354-C16E-4A99-962C-EEB9C1997A55}" type="datetimeFigureOut">
              <a:rPr lang="es-CL" smtClean="0"/>
              <a:t>18-10-2017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290747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DE802354-C16E-4A99-962C-EEB9C1997A55}" type="datetimeFigureOut">
              <a:rPr lang="es-CL" smtClean="0"/>
              <a:t>18-10-2017</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388682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DE802354-C16E-4A99-962C-EEB9C1997A55}" type="datetimeFigureOut">
              <a:rPr lang="es-CL" smtClean="0"/>
              <a:t>18-10-2017</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10908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802354-C16E-4A99-962C-EEB9C1997A55}" type="datetimeFigureOut">
              <a:rPr lang="es-CL" smtClean="0"/>
              <a:t>18-10-2017</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320711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E802354-C16E-4A99-962C-EEB9C1997A55}" type="datetimeFigureOut">
              <a:rPr lang="es-CL" smtClean="0"/>
              <a:t>18-10-2017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15611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E802354-C16E-4A99-962C-EEB9C1997A55}" type="datetimeFigureOut">
              <a:rPr lang="es-CL" smtClean="0"/>
              <a:t>18-10-2017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12BFD399-E0D0-47E6-8F6A-C8EC9F978DDB}" type="slidenum">
              <a:rPr lang="es-CL" smtClean="0"/>
              <a:t>‹Nº›</a:t>
            </a:fld>
            <a:endParaRPr lang="es-CL"/>
          </a:p>
        </p:txBody>
      </p:sp>
    </p:spTree>
    <p:extLst>
      <p:ext uri="{BB962C8B-B14F-4D97-AF65-F5344CB8AC3E}">
        <p14:creationId xmlns:p14="http://schemas.microsoft.com/office/powerpoint/2010/main" val="187284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02354-C16E-4A99-962C-EEB9C1997A55}" type="datetimeFigureOut">
              <a:rPr lang="es-CL" smtClean="0"/>
              <a:t>18-10-2017</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FD399-E0D0-47E6-8F6A-C8EC9F978DDB}" type="slidenum">
              <a:rPr lang="es-CL" smtClean="0"/>
              <a:t>‹Nº›</a:t>
            </a:fld>
            <a:endParaRPr lang="es-CL"/>
          </a:p>
        </p:txBody>
      </p:sp>
    </p:spTree>
    <p:extLst>
      <p:ext uri="{BB962C8B-B14F-4D97-AF65-F5344CB8AC3E}">
        <p14:creationId xmlns:p14="http://schemas.microsoft.com/office/powerpoint/2010/main" val="1532345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alpha val="73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53" y="1616408"/>
            <a:ext cx="5156408" cy="3225209"/>
          </a:xfrm>
          <a:prstGeom prst="rect">
            <a:avLst/>
          </a:prstGeom>
        </p:spPr>
      </p:pic>
    </p:spTree>
    <p:extLst>
      <p:ext uri="{BB962C8B-B14F-4D97-AF65-F5344CB8AC3E}">
        <p14:creationId xmlns:p14="http://schemas.microsoft.com/office/powerpoint/2010/main" val="77237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71" y="182223"/>
            <a:ext cx="1598199" cy="999635"/>
          </a:xfrm>
          <a:prstGeom prst="rect">
            <a:avLst/>
          </a:prstGeom>
        </p:spPr>
      </p:pic>
      <p:sp>
        <p:nvSpPr>
          <p:cNvPr id="2" name="CuadroTexto 1">
            <a:extLst>
              <a:ext uri="{FF2B5EF4-FFF2-40B4-BE49-F238E27FC236}">
                <a16:creationId xmlns:a16="http://schemas.microsoft.com/office/drawing/2014/main" id="{86DDBC72-2370-4277-B931-106CBC7082F6}"/>
              </a:ext>
            </a:extLst>
          </p:cNvPr>
          <p:cNvSpPr txBox="1"/>
          <p:nvPr/>
        </p:nvSpPr>
        <p:spPr>
          <a:xfrm>
            <a:off x="2113005" y="682040"/>
            <a:ext cx="7624119" cy="461665"/>
          </a:xfrm>
          <a:prstGeom prst="rect">
            <a:avLst/>
          </a:prstGeom>
          <a:noFill/>
        </p:spPr>
        <p:txBody>
          <a:bodyPr wrap="square" rtlCol="0">
            <a:spAutoFit/>
          </a:bodyPr>
          <a:lstStyle/>
          <a:p>
            <a:r>
              <a:rPr lang="es-CL" sz="2400" dirty="0"/>
              <a:t>Conclusión: </a:t>
            </a:r>
          </a:p>
        </p:txBody>
      </p:sp>
      <p:sp>
        <p:nvSpPr>
          <p:cNvPr id="3" name="CuadroTexto 2">
            <a:extLst>
              <a:ext uri="{FF2B5EF4-FFF2-40B4-BE49-F238E27FC236}">
                <a16:creationId xmlns:a16="http://schemas.microsoft.com/office/drawing/2014/main" id="{6FB0F785-E921-4215-AB8D-2F0EABE06940}"/>
              </a:ext>
            </a:extLst>
          </p:cNvPr>
          <p:cNvSpPr txBox="1"/>
          <p:nvPr/>
        </p:nvSpPr>
        <p:spPr>
          <a:xfrm>
            <a:off x="1013254" y="1606378"/>
            <a:ext cx="9761838" cy="1477328"/>
          </a:xfrm>
          <a:prstGeom prst="rect">
            <a:avLst/>
          </a:prstGeom>
          <a:noFill/>
        </p:spPr>
        <p:txBody>
          <a:bodyPr wrap="square" rtlCol="0">
            <a:spAutoFit/>
          </a:bodyPr>
          <a:lstStyle/>
          <a:p>
            <a:r>
              <a:rPr lang="es-CL" dirty="0"/>
              <a:t>Pese al esfuerzo por encontrar evidencia que avale la prohibición de mentol. No ha sido posible hasta hoy para la FDA obtener relación alguna entre mayor daño, dependencia o toxicidad del mismo en comparación con los cigarrillos no mentolados.</a:t>
            </a:r>
          </a:p>
          <a:p>
            <a:endParaRPr lang="es-CL" dirty="0"/>
          </a:p>
          <a:p>
            <a:endParaRPr lang="es-CL" dirty="0"/>
          </a:p>
        </p:txBody>
      </p:sp>
    </p:spTree>
    <p:extLst>
      <p:ext uri="{BB962C8B-B14F-4D97-AF65-F5344CB8AC3E}">
        <p14:creationId xmlns:p14="http://schemas.microsoft.com/office/powerpoint/2010/main" val="92160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76" y="244007"/>
            <a:ext cx="1598199" cy="999635"/>
          </a:xfrm>
          <a:prstGeom prst="rect">
            <a:avLst/>
          </a:prstGeom>
        </p:spPr>
      </p:pic>
      <p:sp>
        <p:nvSpPr>
          <p:cNvPr id="6" name="Rectángulo 5">
            <a:extLst>
              <a:ext uri="{FF2B5EF4-FFF2-40B4-BE49-F238E27FC236}">
                <a16:creationId xmlns:a16="http://schemas.microsoft.com/office/drawing/2014/main" id="{408F3005-BC54-47AC-BF5B-D77A32E4188F}"/>
              </a:ext>
            </a:extLst>
          </p:cNvPr>
          <p:cNvSpPr/>
          <p:nvPr/>
        </p:nvSpPr>
        <p:spPr>
          <a:xfrm>
            <a:off x="2405022" y="372900"/>
            <a:ext cx="8901411" cy="487506"/>
          </a:xfrm>
          <a:prstGeom prst="rect">
            <a:avLst/>
          </a:prstGeom>
        </p:spPr>
        <p:txBody>
          <a:bodyPr wrap="square">
            <a:spAutoFit/>
          </a:bodyPr>
          <a:lstStyle/>
          <a:p>
            <a:pPr>
              <a:lnSpc>
                <a:spcPct val="107000"/>
              </a:lnSpc>
              <a:spcAft>
                <a:spcPts val="800"/>
              </a:spcAft>
            </a:pPr>
            <a:r>
              <a:rPr lang="es-CL" sz="2400" b="1" dirty="0">
                <a:solidFill>
                  <a:schemeClr val="tx1">
                    <a:lumMod val="95000"/>
                    <a:lumOff val="5000"/>
                  </a:schemeClr>
                </a:solidFill>
                <a:latin typeface="+mj-lt"/>
                <a:ea typeface="+mj-ea"/>
                <a:cs typeface="+mj-cs"/>
              </a:rPr>
              <a:t>Regulación de Empaquetado Genérico: El caso Australiano</a:t>
            </a:r>
          </a:p>
        </p:txBody>
      </p:sp>
      <p:sp>
        <p:nvSpPr>
          <p:cNvPr id="2" name="CuadroTexto 1">
            <a:extLst>
              <a:ext uri="{FF2B5EF4-FFF2-40B4-BE49-F238E27FC236}">
                <a16:creationId xmlns:a16="http://schemas.microsoft.com/office/drawing/2014/main" id="{887492C0-3672-4AC6-B680-FB57039F6E0A}"/>
              </a:ext>
            </a:extLst>
          </p:cNvPr>
          <p:cNvSpPr txBox="1"/>
          <p:nvPr/>
        </p:nvSpPr>
        <p:spPr>
          <a:xfrm>
            <a:off x="801127" y="4756742"/>
            <a:ext cx="10639168" cy="646331"/>
          </a:xfrm>
          <a:prstGeom prst="rect">
            <a:avLst/>
          </a:prstGeom>
          <a:noFill/>
        </p:spPr>
        <p:txBody>
          <a:bodyPr wrap="square" rtlCol="0">
            <a:spAutoFit/>
          </a:bodyPr>
          <a:lstStyle/>
          <a:p>
            <a:r>
              <a:rPr lang="es-CL" b="1" dirty="0"/>
              <a:t>Su principal objetivo es medir la eficacia y la eficiencia de la medida de cajetilla plana y si esta cumple su objetivo, con el fin de determinar si se trata de una intervención reguladora apropiada. </a:t>
            </a:r>
            <a:endParaRPr lang="es-CL" dirty="0"/>
          </a:p>
        </p:txBody>
      </p:sp>
      <p:sp>
        <p:nvSpPr>
          <p:cNvPr id="7" name="3 Rectángulo">
            <a:extLst>
              <a:ext uri="{FF2B5EF4-FFF2-40B4-BE49-F238E27FC236}">
                <a16:creationId xmlns:a16="http://schemas.microsoft.com/office/drawing/2014/main" id="{5C3F5F8C-919F-4784-B34A-6EA8BD672EAE}"/>
              </a:ext>
            </a:extLst>
          </p:cNvPr>
          <p:cNvSpPr/>
          <p:nvPr/>
        </p:nvSpPr>
        <p:spPr>
          <a:xfrm>
            <a:off x="860853" y="2162609"/>
            <a:ext cx="9185190" cy="1200329"/>
          </a:xfrm>
          <a:prstGeom prst="rect">
            <a:avLst/>
          </a:prstGeom>
        </p:spPr>
        <p:txBody>
          <a:bodyPr wrap="square">
            <a:spAutoFit/>
          </a:bodyPr>
          <a:lstStyle/>
          <a:p>
            <a:endParaRPr lang="es-CL" dirty="0"/>
          </a:p>
          <a:p>
            <a:pPr marL="342900" indent="-342900">
              <a:buFont typeface="+mj-lt"/>
              <a:buAutoNum type="arabicPeriod"/>
            </a:pPr>
            <a:r>
              <a:rPr lang="es-CL" dirty="0"/>
              <a:t>Pérdida de atractivo del producto </a:t>
            </a:r>
          </a:p>
          <a:p>
            <a:pPr marL="342900" indent="-342900">
              <a:buFont typeface="+mj-lt"/>
              <a:buAutoNum type="arabicPeriod"/>
            </a:pPr>
            <a:r>
              <a:rPr lang="es-CL" dirty="0"/>
              <a:t>Aumentar la Eficacia de advertencias - y finalmente; </a:t>
            </a:r>
          </a:p>
          <a:p>
            <a:r>
              <a:rPr lang="es-CL" dirty="0"/>
              <a:t>3.-  Reducir la inducción a error sobre la percepción de riesgo</a:t>
            </a:r>
          </a:p>
        </p:txBody>
      </p:sp>
      <p:sp>
        <p:nvSpPr>
          <p:cNvPr id="3" name="Rectángulo 2">
            <a:extLst>
              <a:ext uri="{FF2B5EF4-FFF2-40B4-BE49-F238E27FC236}">
                <a16:creationId xmlns:a16="http://schemas.microsoft.com/office/drawing/2014/main" id="{CC876379-A476-4754-B8E3-DAA0FDBAB693}"/>
              </a:ext>
            </a:extLst>
          </p:cNvPr>
          <p:cNvSpPr/>
          <p:nvPr/>
        </p:nvSpPr>
        <p:spPr>
          <a:xfrm>
            <a:off x="860853" y="1423945"/>
            <a:ext cx="10445579" cy="1477328"/>
          </a:xfrm>
          <a:prstGeom prst="rect">
            <a:avLst/>
          </a:prstGeom>
        </p:spPr>
        <p:txBody>
          <a:bodyPr wrap="square">
            <a:spAutoFit/>
          </a:bodyPr>
          <a:lstStyle/>
          <a:p>
            <a:r>
              <a:rPr lang="es-CL" dirty="0"/>
              <a:t>La implementación del Empaquetado Genérico en Australia se inicia el 1 de diciembre del 2012 en un escenario a la baja de la prevalencia del consumo de tabaco en mayores de 18 años. </a:t>
            </a:r>
          </a:p>
          <a:p>
            <a:r>
              <a:rPr lang="es-CL" dirty="0"/>
              <a:t>El objetivo sanitario de la implementación era potenciar dicha disminución de prevalencia a través de:</a:t>
            </a:r>
          </a:p>
          <a:p>
            <a:r>
              <a:rPr lang="es-CL" dirty="0"/>
              <a:t> </a:t>
            </a:r>
          </a:p>
          <a:p>
            <a:r>
              <a:rPr lang="es-CL" dirty="0"/>
              <a:t> </a:t>
            </a:r>
          </a:p>
        </p:txBody>
      </p:sp>
      <p:sp>
        <p:nvSpPr>
          <p:cNvPr id="5" name="CuadroTexto 4">
            <a:extLst>
              <a:ext uri="{FF2B5EF4-FFF2-40B4-BE49-F238E27FC236}">
                <a16:creationId xmlns:a16="http://schemas.microsoft.com/office/drawing/2014/main" id="{D79C43B4-23E5-4188-8F88-B939011000F1}"/>
              </a:ext>
            </a:extLst>
          </p:cNvPr>
          <p:cNvSpPr txBox="1"/>
          <p:nvPr/>
        </p:nvSpPr>
        <p:spPr>
          <a:xfrm>
            <a:off x="860853" y="3612657"/>
            <a:ext cx="9774195" cy="923330"/>
          </a:xfrm>
          <a:prstGeom prst="rect">
            <a:avLst/>
          </a:prstGeom>
          <a:noFill/>
        </p:spPr>
        <p:txBody>
          <a:bodyPr wrap="square" rtlCol="0">
            <a:spAutoFit/>
          </a:bodyPr>
          <a:lstStyle/>
          <a:p>
            <a:r>
              <a:rPr lang="es-CL" dirty="0"/>
              <a:t>Una vez puesta en marcha la medida y como parte de la política permanente del gobierno Australiano sobre evaluación de impacto de sus políticas públicas se redacta el informe: Post </a:t>
            </a:r>
            <a:r>
              <a:rPr lang="es-CL" dirty="0" err="1"/>
              <a:t>Implementation</a:t>
            </a:r>
            <a:r>
              <a:rPr lang="es-CL" dirty="0"/>
              <a:t> </a:t>
            </a:r>
            <a:r>
              <a:rPr lang="es-CL" dirty="0" err="1"/>
              <a:t>Review</a:t>
            </a:r>
            <a:r>
              <a:rPr lang="es-CL" dirty="0"/>
              <a:t> </a:t>
            </a:r>
            <a:r>
              <a:rPr lang="es-CL" dirty="0" err="1"/>
              <a:t>Tobacco</a:t>
            </a:r>
            <a:r>
              <a:rPr lang="es-CL" dirty="0"/>
              <a:t> </a:t>
            </a:r>
            <a:r>
              <a:rPr lang="es-CL" dirty="0" err="1"/>
              <a:t>Plain</a:t>
            </a:r>
            <a:r>
              <a:rPr lang="es-CL" dirty="0"/>
              <a:t> </a:t>
            </a:r>
            <a:r>
              <a:rPr lang="es-CL" dirty="0" err="1"/>
              <a:t>Packaging</a:t>
            </a:r>
            <a:r>
              <a:rPr lang="es-CL" dirty="0"/>
              <a:t> 2016 (PIR). </a:t>
            </a:r>
          </a:p>
        </p:txBody>
      </p:sp>
    </p:spTree>
    <p:extLst>
      <p:ext uri="{BB962C8B-B14F-4D97-AF65-F5344CB8AC3E}">
        <p14:creationId xmlns:p14="http://schemas.microsoft.com/office/powerpoint/2010/main" val="2545414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30" y="157509"/>
            <a:ext cx="1598199" cy="999635"/>
          </a:xfrm>
          <a:prstGeom prst="rect">
            <a:avLst/>
          </a:prstGeom>
        </p:spPr>
      </p:pic>
      <p:sp>
        <p:nvSpPr>
          <p:cNvPr id="3" name="1 Rectángulo">
            <a:extLst>
              <a:ext uri="{FF2B5EF4-FFF2-40B4-BE49-F238E27FC236}">
                <a16:creationId xmlns:a16="http://schemas.microsoft.com/office/drawing/2014/main" id="{6F1B89A6-2365-43D6-A956-34CAD2E7EC21}"/>
              </a:ext>
            </a:extLst>
          </p:cNvPr>
          <p:cNvSpPr/>
          <p:nvPr/>
        </p:nvSpPr>
        <p:spPr>
          <a:xfrm>
            <a:off x="617517" y="1522606"/>
            <a:ext cx="11047261" cy="4801314"/>
          </a:xfrm>
          <a:prstGeom prst="rect">
            <a:avLst/>
          </a:prstGeom>
        </p:spPr>
        <p:txBody>
          <a:bodyPr wrap="square">
            <a:spAutoFit/>
          </a:bodyPr>
          <a:lstStyle/>
          <a:p>
            <a:r>
              <a:rPr lang="es-CL" dirty="0"/>
              <a:t>Una de las principales conclusiones se refiere al </a:t>
            </a:r>
            <a:r>
              <a:rPr lang="es-CL" b="1" dirty="0"/>
              <a:t>impacto en prevalencia</a:t>
            </a:r>
            <a:r>
              <a:rPr lang="es-CL" dirty="0"/>
              <a:t>. </a:t>
            </a:r>
          </a:p>
          <a:p>
            <a:endParaRPr lang="es-CL" dirty="0"/>
          </a:p>
          <a:p>
            <a:r>
              <a:rPr lang="es-CL" dirty="0"/>
              <a:t>Con el fin de determinar cuál fue  la contribución de la cajetilla genérica en el descenso de la prevalencia el informe realizado por la experta </a:t>
            </a:r>
            <a:r>
              <a:rPr lang="es-CL" dirty="0" err="1"/>
              <a:t>Tasneem</a:t>
            </a:r>
            <a:r>
              <a:rPr lang="es-CL" dirty="0"/>
              <a:t> </a:t>
            </a:r>
            <a:r>
              <a:rPr lang="es-CL" dirty="0" err="1"/>
              <a:t>Chipty</a:t>
            </a:r>
            <a:r>
              <a:rPr lang="es-CL" dirty="0"/>
              <a:t> del </a:t>
            </a:r>
            <a:r>
              <a:rPr lang="es-CL" dirty="0" err="1"/>
              <a:t>Analysis</a:t>
            </a:r>
            <a:r>
              <a:rPr lang="es-CL" dirty="0"/>
              <a:t> </a:t>
            </a:r>
            <a:r>
              <a:rPr lang="es-CL" dirty="0" err="1"/>
              <a:t>Group</a:t>
            </a:r>
            <a:r>
              <a:rPr lang="es-CL" dirty="0"/>
              <a:t> en Boston, analizó  los datos mensuales de la encuesta Roy Morgan que cubre el período comprendido entre Enero del año 2001 al 30 septiembre del 2015.</a:t>
            </a:r>
          </a:p>
          <a:p>
            <a:r>
              <a:rPr lang="es-CL" dirty="0"/>
              <a:t> </a:t>
            </a:r>
          </a:p>
          <a:p>
            <a:r>
              <a:rPr lang="es-CL" b="1" dirty="0"/>
              <a:t>El 2012 también hubo cambios en el tamaño de las advertencias sanitarias, además de la incorporación de la cajetilla genérica por lo que no fue posible separar los efectos de ambas medidas. </a:t>
            </a:r>
          </a:p>
          <a:p>
            <a:endParaRPr lang="es-CL" b="1" dirty="0"/>
          </a:p>
          <a:p>
            <a:endParaRPr lang="es-CL" b="1" dirty="0"/>
          </a:p>
          <a:p>
            <a:endParaRPr lang="es-CL" b="1" dirty="0"/>
          </a:p>
          <a:p>
            <a:endParaRPr lang="es-CL" b="1" dirty="0"/>
          </a:p>
          <a:p>
            <a:endParaRPr lang="es-CL" dirty="0"/>
          </a:p>
          <a:p>
            <a:r>
              <a:rPr lang="es-CL" dirty="0"/>
              <a:t> </a:t>
            </a:r>
          </a:p>
          <a:p>
            <a:r>
              <a:rPr lang="es-CL" dirty="0"/>
              <a:t> </a:t>
            </a:r>
          </a:p>
          <a:p>
            <a:r>
              <a:rPr lang="es-CL" dirty="0"/>
              <a:t> </a:t>
            </a:r>
          </a:p>
          <a:p>
            <a:endParaRPr lang="es-CL" dirty="0"/>
          </a:p>
        </p:txBody>
      </p:sp>
    </p:spTree>
    <p:extLst>
      <p:ext uri="{BB962C8B-B14F-4D97-AF65-F5344CB8AC3E}">
        <p14:creationId xmlns:p14="http://schemas.microsoft.com/office/powerpoint/2010/main" val="189021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E5F27E-0FF4-42B5-9BB3-E253F81D0FAC}"/>
              </a:ext>
            </a:extLst>
          </p:cNvPr>
          <p:cNvSpPr/>
          <p:nvPr/>
        </p:nvSpPr>
        <p:spPr>
          <a:xfrm>
            <a:off x="914400" y="1532238"/>
            <a:ext cx="10095469" cy="3693319"/>
          </a:xfrm>
          <a:prstGeom prst="rect">
            <a:avLst/>
          </a:prstGeom>
        </p:spPr>
        <p:txBody>
          <a:bodyPr wrap="square">
            <a:spAutoFit/>
          </a:bodyPr>
          <a:lstStyle/>
          <a:p>
            <a:r>
              <a:rPr lang="es-CL" dirty="0"/>
              <a:t>Se estima que los cambios introducidos en los paquetes en el año 2012 dieron lugar a una "disminución en la prevalencia del tabaquismo, entre los australianos de 14 años y más, de </a:t>
            </a:r>
            <a:r>
              <a:rPr lang="es-CL" b="1" dirty="0"/>
              <a:t>0,55 puntos </a:t>
            </a:r>
            <a:r>
              <a:rPr lang="es-CL" dirty="0"/>
              <a:t>porcentuales durante el período posterior a la ejecución</a:t>
            </a:r>
            <a:r>
              <a:rPr lang="es-CL" b="1" dirty="0"/>
              <a:t>. Esto es 5,5 personas de cada mil dejaron de fumar. </a:t>
            </a:r>
          </a:p>
          <a:p>
            <a:r>
              <a:rPr lang="es-CL" b="1" dirty="0"/>
              <a:t> </a:t>
            </a:r>
          </a:p>
          <a:p>
            <a:r>
              <a:rPr lang="es-CL" dirty="0"/>
              <a:t>La prevalencia ex ante implementación era de 19,4% y al 2013 había bajado al 17,2%. </a:t>
            </a:r>
          </a:p>
          <a:p>
            <a:r>
              <a:rPr lang="es-CL" dirty="0"/>
              <a:t>Es importante señalar que tanto La Cajetilla Plana como la nueva regulación de advertencia explican el 0,55% de la baja, la diferencia lo explican otras variables.</a:t>
            </a:r>
          </a:p>
          <a:p>
            <a:endParaRPr lang="es-CL" b="1" dirty="0"/>
          </a:p>
          <a:p>
            <a:r>
              <a:rPr lang="es-CL" dirty="0"/>
              <a:t>Finalmente, es importante indicar que como resultado inesperado de la política, a los diez meses de la implementación de la cajetilla plana los llamados a la línea de “</a:t>
            </a:r>
            <a:r>
              <a:rPr lang="es-CL" dirty="0" err="1"/>
              <a:t>quit</a:t>
            </a:r>
            <a:r>
              <a:rPr lang="es-CL" dirty="0"/>
              <a:t> </a:t>
            </a:r>
            <a:r>
              <a:rPr lang="es-CL" dirty="0" err="1"/>
              <a:t>Helpline</a:t>
            </a:r>
            <a:r>
              <a:rPr lang="es-CL" dirty="0"/>
              <a:t>” habían crecido un 78%. Este escenario no fue considerado dentro de las variables a estudiar en el PIR y por lo tanto no es posible medir el peso relativo en la baja de dicha prevalencia al contar con un sistema de salud preparado para otorgar apoyo al cese.  </a:t>
            </a:r>
          </a:p>
        </p:txBody>
      </p:sp>
      <p:pic>
        <p:nvPicPr>
          <p:cNvPr id="5" name="Marcador de contenido 5">
            <a:extLst>
              <a:ext uri="{FF2B5EF4-FFF2-40B4-BE49-F238E27FC236}">
                <a16:creationId xmlns:a16="http://schemas.microsoft.com/office/drawing/2014/main" id="{626C19C2-4698-4973-AAD9-C14D3EDEA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96" y="74142"/>
            <a:ext cx="1598199" cy="999635"/>
          </a:xfrm>
          <a:prstGeom prst="rect">
            <a:avLst/>
          </a:prstGeom>
        </p:spPr>
      </p:pic>
    </p:spTree>
    <p:extLst>
      <p:ext uri="{BB962C8B-B14F-4D97-AF65-F5344CB8AC3E}">
        <p14:creationId xmlns:p14="http://schemas.microsoft.com/office/powerpoint/2010/main" val="335056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71" y="182223"/>
            <a:ext cx="1598199" cy="999635"/>
          </a:xfrm>
          <a:prstGeom prst="rect">
            <a:avLst/>
          </a:prstGeom>
        </p:spPr>
      </p:pic>
      <p:sp>
        <p:nvSpPr>
          <p:cNvPr id="2" name="CuadroTexto 1">
            <a:extLst>
              <a:ext uri="{FF2B5EF4-FFF2-40B4-BE49-F238E27FC236}">
                <a16:creationId xmlns:a16="http://schemas.microsoft.com/office/drawing/2014/main" id="{86DDBC72-2370-4277-B931-106CBC7082F6}"/>
              </a:ext>
            </a:extLst>
          </p:cNvPr>
          <p:cNvSpPr txBox="1"/>
          <p:nvPr/>
        </p:nvSpPr>
        <p:spPr>
          <a:xfrm>
            <a:off x="2113005" y="682040"/>
            <a:ext cx="7624119" cy="461665"/>
          </a:xfrm>
          <a:prstGeom prst="rect">
            <a:avLst/>
          </a:prstGeom>
          <a:noFill/>
        </p:spPr>
        <p:txBody>
          <a:bodyPr wrap="square" rtlCol="0">
            <a:spAutoFit/>
          </a:bodyPr>
          <a:lstStyle/>
          <a:p>
            <a:r>
              <a:rPr lang="es-CL" sz="2400" dirty="0"/>
              <a:t>Conclusiones y Propuestas: </a:t>
            </a:r>
          </a:p>
        </p:txBody>
      </p:sp>
      <p:sp>
        <p:nvSpPr>
          <p:cNvPr id="3" name="CuadroTexto 2">
            <a:extLst>
              <a:ext uri="{FF2B5EF4-FFF2-40B4-BE49-F238E27FC236}">
                <a16:creationId xmlns:a16="http://schemas.microsoft.com/office/drawing/2014/main" id="{F39D7F60-DF33-4AB2-9DB6-094A07C355F4}"/>
              </a:ext>
            </a:extLst>
          </p:cNvPr>
          <p:cNvSpPr txBox="1"/>
          <p:nvPr/>
        </p:nvSpPr>
        <p:spPr>
          <a:xfrm>
            <a:off x="1421027" y="1989438"/>
            <a:ext cx="8971005" cy="2585323"/>
          </a:xfrm>
          <a:prstGeom prst="rect">
            <a:avLst/>
          </a:prstGeom>
          <a:noFill/>
        </p:spPr>
        <p:txBody>
          <a:bodyPr wrap="square" rtlCol="0">
            <a:spAutoFit/>
          </a:bodyPr>
          <a:lstStyle/>
          <a:p>
            <a:pPr marL="285750" indent="-285750">
              <a:buFont typeface="Arial" panose="020B0604020202020204" pitchFamily="34" charset="0"/>
              <a:buChar char="•"/>
            </a:pPr>
            <a:r>
              <a:rPr lang="es-CL" dirty="0"/>
              <a:t>Cada medida incorporada puede tener un impacto limitado en los resultados finales. </a:t>
            </a:r>
          </a:p>
          <a:p>
            <a:pPr marL="285750" indent="-285750">
              <a:buFont typeface="Arial" panose="020B0604020202020204" pitchFamily="34" charset="0"/>
              <a:buChar char="•"/>
            </a:pPr>
            <a:r>
              <a:rPr lang="es-CL" dirty="0"/>
              <a:t>La elección de la combinación de medidas puede generar efectos positivos o bien ser contraproducente.</a:t>
            </a:r>
          </a:p>
          <a:p>
            <a:pPr marL="285750" indent="-285750">
              <a:buFont typeface="Arial" panose="020B0604020202020204" pitchFamily="34" charset="0"/>
              <a:buChar char="•"/>
            </a:pPr>
            <a:r>
              <a:rPr lang="es-CL" dirty="0"/>
              <a:t>Es importarte la rigurosidad en el análisis de los impactos logrados en las experiencias ya probadas, lo anterior para no generar falsas expectativas en el éxito esperado.</a:t>
            </a:r>
          </a:p>
          <a:p>
            <a:pPr marL="285750" indent="-285750">
              <a:buFont typeface="Arial" panose="020B0604020202020204" pitchFamily="34" charset="0"/>
              <a:buChar char="•"/>
            </a:pPr>
            <a:r>
              <a:rPr lang="es-CL" dirty="0"/>
              <a:t>Al tratarse de políticas dinámicas que interactúan entre sí es necesario preguntarse, antes de cualquier modificación, si el sistema de salud puede responder a cambios en los comportamientos, como por ejemplo la necesidad de apoyo al cese.</a:t>
            </a:r>
          </a:p>
          <a:p>
            <a:endParaRPr lang="es-CL" dirty="0"/>
          </a:p>
        </p:txBody>
      </p:sp>
    </p:spTree>
    <p:extLst>
      <p:ext uri="{BB962C8B-B14F-4D97-AF65-F5344CB8AC3E}">
        <p14:creationId xmlns:p14="http://schemas.microsoft.com/office/powerpoint/2010/main" val="415721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82" y="169866"/>
            <a:ext cx="1598199" cy="999635"/>
          </a:xfrm>
          <a:prstGeom prst="rect">
            <a:avLst/>
          </a:prstGeom>
        </p:spPr>
      </p:pic>
      <p:sp>
        <p:nvSpPr>
          <p:cNvPr id="6" name="Rectángulo 5">
            <a:extLst>
              <a:ext uri="{FF2B5EF4-FFF2-40B4-BE49-F238E27FC236}">
                <a16:creationId xmlns:a16="http://schemas.microsoft.com/office/drawing/2014/main" id="{39F52A26-8D18-4EAD-B45B-5B77C2D5839C}"/>
              </a:ext>
            </a:extLst>
          </p:cNvPr>
          <p:cNvSpPr/>
          <p:nvPr/>
        </p:nvSpPr>
        <p:spPr>
          <a:xfrm>
            <a:off x="2405022" y="372900"/>
            <a:ext cx="8901411" cy="487506"/>
          </a:xfrm>
          <a:prstGeom prst="rect">
            <a:avLst/>
          </a:prstGeom>
        </p:spPr>
        <p:txBody>
          <a:bodyPr wrap="square">
            <a:spAutoFit/>
          </a:bodyPr>
          <a:lstStyle/>
          <a:p>
            <a:pPr>
              <a:lnSpc>
                <a:spcPct val="107000"/>
              </a:lnSpc>
              <a:spcAft>
                <a:spcPts val="800"/>
              </a:spcAft>
            </a:pPr>
            <a:r>
              <a:rPr lang="es-CL" sz="2400" b="1" dirty="0">
                <a:solidFill>
                  <a:schemeClr val="tx1">
                    <a:lumMod val="95000"/>
                    <a:lumOff val="5000"/>
                  </a:schemeClr>
                </a:solidFill>
                <a:latin typeface="+mj-lt"/>
                <a:ea typeface="+mj-ea"/>
                <a:cs typeface="+mj-cs"/>
              </a:rPr>
              <a:t>La Deuda con los pacientes: El apoyo al Cese</a:t>
            </a:r>
            <a:endParaRPr lang="es-CL" sz="2400" dirty="0">
              <a:latin typeface="+mj-lt"/>
              <a:ea typeface="+mj-ea"/>
              <a:cs typeface="+mj-cs"/>
            </a:endParaRPr>
          </a:p>
        </p:txBody>
      </p:sp>
      <p:sp>
        <p:nvSpPr>
          <p:cNvPr id="2" name="CuadroTexto 1">
            <a:extLst>
              <a:ext uri="{FF2B5EF4-FFF2-40B4-BE49-F238E27FC236}">
                <a16:creationId xmlns:a16="http://schemas.microsoft.com/office/drawing/2014/main" id="{B4A2B801-4CB9-4377-A936-3231C44C44B2}"/>
              </a:ext>
            </a:extLst>
          </p:cNvPr>
          <p:cNvSpPr txBox="1"/>
          <p:nvPr/>
        </p:nvSpPr>
        <p:spPr>
          <a:xfrm>
            <a:off x="864973" y="1878227"/>
            <a:ext cx="9860692" cy="3693319"/>
          </a:xfrm>
          <a:prstGeom prst="rect">
            <a:avLst/>
          </a:prstGeom>
          <a:noFill/>
        </p:spPr>
        <p:txBody>
          <a:bodyPr wrap="square" rtlCol="0">
            <a:spAutoFit/>
          </a:bodyPr>
          <a:lstStyle/>
          <a:p>
            <a:r>
              <a:rPr lang="es-CL" dirty="0"/>
              <a:t>Las políticas de apoyo al cese del hábito de fumar se encuentran contendidas en el artículo 14 del CMCT y complementadas por las directrices del mismo artículo aprobadas en la COP 4. (2010)</a:t>
            </a:r>
          </a:p>
          <a:p>
            <a:endParaRPr lang="es-CL" dirty="0"/>
          </a:p>
          <a:p>
            <a:r>
              <a:rPr lang="es-CL" dirty="0"/>
              <a:t>Estrategias Propuestas:</a:t>
            </a:r>
          </a:p>
          <a:p>
            <a:endParaRPr lang="es-CL" dirty="0"/>
          </a:p>
          <a:p>
            <a:r>
              <a:rPr lang="es-CL" b="1" dirty="0"/>
              <a:t>Primera Etapa:</a:t>
            </a:r>
          </a:p>
          <a:p>
            <a:r>
              <a:rPr lang="es-CL" dirty="0"/>
              <a:t>1.- Comunicación de Masas</a:t>
            </a:r>
          </a:p>
          <a:p>
            <a:r>
              <a:rPr lang="es-CL" dirty="0"/>
              <a:t>2.- Consejería Breve (APS)</a:t>
            </a:r>
          </a:p>
          <a:p>
            <a:r>
              <a:rPr lang="es-CL" dirty="0"/>
              <a:t>3.- Líneas Telefónicas de ayuda al abandono del tabaco</a:t>
            </a:r>
          </a:p>
          <a:p>
            <a:endParaRPr lang="es-CL" dirty="0"/>
          </a:p>
          <a:p>
            <a:r>
              <a:rPr lang="es-CL" b="1" dirty="0">
                <a:solidFill>
                  <a:schemeClr val="tx1">
                    <a:lumMod val="95000"/>
                    <a:lumOff val="5000"/>
                  </a:schemeClr>
                </a:solidFill>
              </a:rPr>
              <a:t>Segunda Etapa:</a:t>
            </a:r>
          </a:p>
          <a:p>
            <a:r>
              <a:rPr lang="es-CL" dirty="0"/>
              <a:t>1.- Servicios Especializados de tratamiento de la dependencia </a:t>
            </a:r>
          </a:p>
          <a:p>
            <a:r>
              <a:rPr lang="es-CL" dirty="0"/>
              <a:t>2.- Acceso y Disposición de Medicamentos (Financiamiento)</a:t>
            </a:r>
          </a:p>
        </p:txBody>
      </p:sp>
    </p:spTree>
    <p:extLst>
      <p:ext uri="{BB962C8B-B14F-4D97-AF65-F5344CB8AC3E}">
        <p14:creationId xmlns:p14="http://schemas.microsoft.com/office/powerpoint/2010/main" val="603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5" y="182223"/>
            <a:ext cx="1598199" cy="999635"/>
          </a:xfrm>
          <a:prstGeom prst="rect">
            <a:avLst/>
          </a:prstGeom>
        </p:spPr>
      </p:pic>
      <p:sp>
        <p:nvSpPr>
          <p:cNvPr id="3" name="CuadroTexto 2">
            <a:extLst>
              <a:ext uri="{FF2B5EF4-FFF2-40B4-BE49-F238E27FC236}">
                <a16:creationId xmlns:a16="http://schemas.microsoft.com/office/drawing/2014/main" id="{6781BCC7-B165-4836-9A4C-35775B949F86}"/>
              </a:ext>
            </a:extLst>
          </p:cNvPr>
          <p:cNvSpPr txBox="1"/>
          <p:nvPr/>
        </p:nvSpPr>
        <p:spPr>
          <a:xfrm>
            <a:off x="704335" y="1594022"/>
            <a:ext cx="10046043" cy="4524315"/>
          </a:xfrm>
          <a:prstGeom prst="rect">
            <a:avLst/>
          </a:prstGeom>
          <a:noFill/>
        </p:spPr>
        <p:txBody>
          <a:bodyPr wrap="square" rtlCol="0">
            <a:spAutoFit/>
          </a:bodyPr>
          <a:lstStyle/>
          <a:p>
            <a:endParaRPr lang="es-CL" dirty="0"/>
          </a:p>
          <a:p>
            <a:r>
              <a:rPr lang="es-CL" dirty="0"/>
              <a:t>Para el año 2014, solo 15 de los 35 países de las Américas contaban con una línea telefónica gratuita dedicada al cese y solo 10 con cobertura parcial o total de medicamentos. Con respecto a disposición de los tratamientos 20 países declararon tenerlo en la mayoría o algunos centros de atención primaria y 23 en algunos hospitales. En dicho informe de la OPS Chile se  declaraba no poseer ninguna estrategia de apoyo al cese.</a:t>
            </a:r>
          </a:p>
          <a:p>
            <a:endParaRPr lang="es-CL" dirty="0"/>
          </a:p>
          <a:p>
            <a:pPr algn="just"/>
            <a:r>
              <a:rPr lang="es-CL" b="1" dirty="0"/>
              <a:t>En la actualidad nuestro país, si bien no cuenta con una línea telefónica gratuita destinada exclusivamente al cese, ha incluido la estrategia de consejería breve en Salud Responde del </a:t>
            </a:r>
            <a:r>
              <a:rPr lang="es-CL" b="1" dirty="0" err="1"/>
              <a:t>Minsal</a:t>
            </a:r>
            <a:r>
              <a:rPr lang="es-CL" b="1" dirty="0"/>
              <a:t>, donde un psicólogo devuelve el llamado y realiza la acción. Otro espacio donde se realizaría consejería breve es en las salas IRA. </a:t>
            </a:r>
          </a:p>
          <a:p>
            <a:pPr algn="just"/>
            <a:endParaRPr lang="es-CL" b="1" dirty="0"/>
          </a:p>
          <a:p>
            <a:pPr algn="just"/>
            <a:r>
              <a:rPr lang="es-CL" b="1" dirty="0"/>
              <a:t>Si bien los tratamientos de Reemplazo de Nicotina (Chicles y parches) y medicamentos como el </a:t>
            </a:r>
            <a:r>
              <a:rPr lang="es-CL" b="1" dirty="0" err="1"/>
              <a:t>Bupropion</a:t>
            </a:r>
            <a:r>
              <a:rPr lang="es-CL" b="1" dirty="0"/>
              <a:t> y </a:t>
            </a:r>
            <a:r>
              <a:rPr lang="es-CL" b="1" dirty="0" err="1"/>
              <a:t>Variciclina</a:t>
            </a:r>
            <a:r>
              <a:rPr lang="es-CL" b="1" dirty="0"/>
              <a:t> están disponibles en nuestro país, éstos no cuentan con cobertura financiera especial.</a:t>
            </a:r>
          </a:p>
          <a:p>
            <a:endParaRPr lang="es-CL" dirty="0"/>
          </a:p>
        </p:txBody>
      </p:sp>
    </p:spTree>
    <p:extLst>
      <p:ext uri="{BB962C8B-B14F-4D97-AF65-F5344CB8AC3E}">
        <p14:creationId xmlns:p14="http://schemas.microsoft.com/office/powerpoint/2010/main" val="79489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82" y="145153"/>
            <a:ext cx="1598199" cy="999635"/>
          </a:xfrm>
          <a:prstGeom prst="rect">
            <a:avLst/>
          </a:prstGeom>
        </p:spPr>
      </p:pic>
      <p:sp>
        <p:nvSpPr>
          <p:cNvPr id="2" name="CuadroTexto 1">
            <a:extLst>
              <a:ext uri="{FF2B5EF4-FFF2-40B4-BE49-F238E27FC236}">
                <a16:creationId xmlns:a16="http://schemas.microsoft.com/office/drawing/2014/main" id="{60D79FA3-32A5-4746-B7D7-555A3308DE07}"/>
              </a:ext>
            </a:extLst>
          </p:cNvPr>
          <p:cNvSpPr txBox="1"/>
          <p:nvPr/>
        </p:nvSpPr>
        <p:spPr>
          <a:xfrm>
            <a:off x="1025611" y="1594022"/>
            <a:ext cx="10058400" cy="3139321"/>
          </a:xfrm>
          <a:prstGeom prst="rect">
            <a:avLst/>
          </a:prstGeom>
          <a:noFill/>
        </p:spPr>
        <p:txBody>
          <a:bodyPr wrap="square" rtlCol="0">
            <a:spAutoFit/>
          </a:bodyPr>
          <a:lstStyle/>
          <a:p>
            <a:endParaRPr lang="es-CL" dirty="0"/>
          </a:p>
          <a:p>
            <a:r>
              <a:rPr lang="es-CL" dirty="0"/>
              <a:t>Según el Centro para el Control y Prevención de Enfermedades norteamericano (USA) un 70% de los fumadores quieren dejar de fumar y alrededor de la mitad lo intenta cada año. Sin embargo, menos del 10% tiene éxito. </a:t>
            </a:r>
          </a:p>
          <a:p>
            <a:r>
              <a:rPr lang="es-CL" dirty="0"/>
              <a:t>Es por esta razón que Estados Unidos ofrece la estrategia “be </a:t>
            </a:r>
            <a:r>
              <a:rPr lang="es-CL" dirty="0" err="1"/>
              <a:t>tobacco</a:t>
            </a:r>
            <a:r>
              <a:rPr lang="es-CL" dirty="0"/>
              <a:t> free” línea gratuita, página web y apps. Herramientas de capacitación para profesionales, más cobertura financiera:</a:t>
            </a:r>
          </a:p>
          <a:p>
            <a:endParaRPr lang="es-CL" dirty="0"/>
          </a:p>
          <a:p>
            <a:r>
              <a:rPr lang="es-CL" dirty="0"/>
              <a:t>Cobertura Seguro Medicare y Medicaid varía desde un 50% al 100% </a:t>
            </a:r>
          </a:p>
          <a:p>
            <a:r>
              <a:rPr lang="es-CL" dirty="0"/>
              <a:t>Consejería Breve (4 sesiones – por intento)</a:t>
            </a:r>
          </a:p>
          <a:p>
            <a:r>
              <a:rPr lang="es-CL" dirty="0"/>
              <a:t>Acceso a Medicamentos y tratamientos de reemplazo de nicotina </a:t>
            </a:r>
          </a:p>
          <a:p>
            <a:r>
              <a:rPr lang="es-CL" dirty="0"/>
              <a:t>Se cubren al menos 2 intentos de dejar de fumar al año</a:t>
            </a:r>
          </a:p>
        </p:txBody>
      </p:sp>
      <p:sp>
        <p:nvSpPr>
          <p:cNvPr id="3" name="Rectángulo 2">
            <a:extLst>
              <a:ext uri="{FF2B5EF4-FFF2-40B4-BE49-F238E27FC236}">
                <a16:creationId xmlns:a16="http://schemas.microsoft.com/office/drawing/2014/main" id="{41AD1F96-FE2D-492E-BCDF-2A10416A67F8}"/>
              </a:ext>
            </a:extLst>
          </p:cNvPr>
          <p:cNvSpPr/>
          <p:nvPr/>
        </p:nvSpPr>
        <p:spPr>
          <a:xfrm>
            <a:off x="2563785" y="460304"/>
            <a:ext cx="6016134" cy="461665"/>
          </a:xfrm>
          <a:prstGeom prst="rect">
            <a:avLst/>
          </a:prstGeom>
        </p:spPr>
        <p:txBody>
          <a:bodyPr wrap="none">
            <a:spAutoFit/>
          </a:bodyPr>
          <a:lstStyle/>
          <a:p>
            <a:r>
              <a:rPr lang="es-CL" sz="2400" dirty="0"/>
              <a:t>Experiencias internacionales en apoyo al cese: </a:t>
            </a:r>
          </a:p>
        </p:txBody>
      </p:sp>
    </p:spTree>
    <p:extLst>
      <p:ext uri="{BB962C8B-B14F-4D97-AF65-F5344CB8AC3E}">
        <p14:creationId xmlns:p14="http://schemas.microsoft.com/office/powerpoint/2010/main" val="363446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84" y="169867"/>
            <a:ext cx="1598199" cy="999635"/>
          </a:xfrm>
          <a:prstGeom prst="rect">
            <a:avLst/>
          </a:prstGeom>
        </p:spPr>
      </p:pic>
      <p:sp>
        <p:nvSpPr>
          <p:cNvPr id="3" name="Rectángulo 2">
            <a:extLst>
              <a:ext uri="{FF2B5EF4-FFF2-40B4-BE49-F238E27FC236}">
                <a16:creationId xmlns:a16="http://schemas.microsoft.com/office/drawing/2014/main" id="{D4B4D8E9-A5C9-4D62-B4C6-D4B25EF0A4CB}"/>
              </a:ext>
            </a:extLst>
          </p:cNvPr>
          <p:cNvSpPr/>
          <p:nvPr/>
        </p:nvSpPr>
        <p:spPr>
          <a:xfrm>
            <a:off x="786713" y="1773362"/>
            <a:ext cx="9580606" cy="2585323"/>
          </a:xfrm>
          <a:prstGeom prst="rect">
            <a:avLst/>
          </a:prstGeom>
        </p:spPr>
        <p:txBody>
          <a:bodyPr wrap="square">
            <a:spAutoFit/>
          </a:bodyPr>
          <a:lstStyle/>
          <a:p>
            <a:r>
              <a:rPr lang="es-ES" dirty="0"/>
              <a:t>En Inglaterra el año 2014, 37% de los fumadores trataron de dejar el hábito y solo el 19% de ellos logró esta meta, después de varios intentos. </a:t>
            </a:r>
          </a:p>
          <a:p>
            <a:endParaRPr lang="es-ES" dirty="0"/>
          </a:p>
          <a:p>
            <a:r>
              <a:rPr lang="es-ES" dirty="0"/>
              <a:t>Para apoyar estos intentos, los fumadores reciben servicios y terapias efectivas, más redes de apoyo y entornos libres de humo.</a:t>
            </a:r>
          </a:p>
          <a:p>
            <a:r>
              <a:rPr lang="es-ES" dirty="0"/>
              <a:t>Los medicamentos y Terapias de Reemplazo de Nicotina se encuentran bajo prescripción medica y otros </a:t>
            </a:r>
            <a:r>
              <a:rPr lang="es-ES" dirty="0" err="1"/>
              <a:t>mesoneables</a:t>
            </a:r>
            <a:r>
              <a:rPr lang="es-ES" dirty="0"/>
              <a:t>.</a:t>
            </a:r>
          </a:p>
          <a:p>
            <a:r>
              <a:rPr lang="es-ES" dirty="0"/>
              <a:t>La base de la estrategia esta en la APS y en la atención secundaria al momento de una hospitalización se recomienda el cese. </a:t>
            </a:r>
            <a:endParaRPr lang="es-CL" dirty="0"/>
          </a:p>
        </p:txBody>
      </p:sp>
    </p:spTree>
    <p:extLst>
      <p:ext uri="{BB962C8B-B14F-4D97-AF65-F5344CB8AC3E}">
        <p14:creationId xmlns:p14="http://schemas.microsoft.com/office/powerpoint/2010/main" val="100010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1" y="157509"/>
            <a:ext cx="1598199" cy="999635"/>
          </a:xfrm>
          <a:prstGeom prst="rect">
            <a:avLst/>
          </a:prstGeom>
        </p:spPr>
      </p:pic>
      <p:sp>
        <p:nvSpPr>
          <p:cNvPr id="2" name="CuadroTexto 1">
            <a:extLst>
              <a:ext uri="{FF2B5EF4-FFF2-40B4-BE49-F238E27FC236}">
                <a16:creationId xmlns:a16="http://schemas.microsoft.com/office/drawing/2014/main" id="{DA6AEE18-B148-4A5D-A3F9-10BACDD526C1}"/>
              </a:ext>
            </a:extLst>
          </p:cNvPr>
          <p:cNvSpPr txBox="1"/>
          <p:nvPr/>
        </p:nvSpPr>
        <p:spPr>
          <a:xfrm>
            <a:off x="345990" y="1754659"/>
            <a:ext cx="6166021" cy="4247317"/>
          </a:xfrm>
          <a:prstGeom prst="rect">
            <a:avLst/>
          </a:prstGeom>
          <a:noFill/>
        </p:spPr>
        <p:txBody>
          <a:bodyPr wrap="square" rtlCol="0">
            <a:spAutoFit/>
          </a:bodyPr>
          <a:lstStyle/>
          <a:p>
            <a:r>
              <a:rPr lang="es-CL" dirty="0"/>
              <a:t>Las principales conclusiones </a:t>
            </a:r>
          </a:p>
          <a:p>
            <a:r>
              <a:rPr lang="es-CL" dirty="0"/>
              <a:t> </a:t>
            </a:r>
          </a:p>
          <a:p>
            <a:pPr marL="285750" lvl="0" indent="-285750">
              <a:buFont typeface="Arial" panose="020B0604020202020204" pitchFamily="34" charset="0"/>
              <a:buChar char="•"/>
            </a:pPr>
            <a:r>
              <a:rPr lang="es-CL" i="1" dirty="0"/>
              <a:t>Todas las intervenciones evaluadas fueron costo-efectivas al compararlas con Cese Sin Apoyo. </a:t>
            </a:r>
            <a:endParaRPr lang="es-CL" dirty="0"/>
          </a:p>
          <a:p>
            <a:pPr marL="285750" lvl="0" indent="-285750">
              <a:buFont typeface="Arial" panose="020B0604020202020204" pitchFamily="34" charset="0"/>
              <a:buChar char="•"/>
            </a:pPr>
            <a:r>
              <a:rPr lang="es-CL" i="1" dirty="0"/>
              <a:t>Las terapias farmacológicas asociadas a Consejería Breve demostraron ser más costo-efectivas que la Consejería Breve por sí sola. </a:t>
            </a:r>
            <a:endParaRPr lang="es-CL" dirty="0"/>
          </a:p>
          <a:p>
            <a:pPr marL="285750" lvl="0" indent="-285750">
              <a:buFont typeface="Arial" panose="020B0604020202020204" pitchFamily="34" charset="0"/>
              <a:buChar char="•"/>
            </a:pPr>
            <a:r>
              <a:rPr lang="es-CL" i="1" dirty="0" err="1"/>
              <a:t>Vareniclina</a:t>
            </a:r>
            <a:r>
              <a:rPr lang="es-CL" i="1" dirty="0"/>
              <a:t> domina todas las otras terapias, por lo que debiera ser considerada como la terapia de elección en fumadores en su primer intento para dejar de fumar. </a:t>
            </a:r>
            <a:endParaRPr lang="es-CL" dirty="0"/>
          </a:p>
          <a:p>
            <a:pPr marL="285750" lvl="0" indent="-285750">
              <a:buFont typeface="Arial" panose="020B0604020202020204" pitchFamily="34" charset="0"/>
              <a:buChar char="•"/>
            </a:pPr>
            <a:r>
              <a:rPr lang="es-CL" i="1" dirty="0"/>
              <a:t>La inclusión de </a:t>
            </a:r>
            <a:r>
              <a:rPr lang="es-CL" i="1" dirty="0" err="1"/>
              <a:t>Vareniclina</a:t>
            </a:r>
            <a:r>
              <a:rPr lang="es-CL" i="1" dirty="0"/>
              <a:t> asociada a consejería breve en el Sistema Nacional de Salud, reduciría la morbilidad y la mortalidad relacionada con el tabaquismo en Chile, resultando en importantes ahorros económicos en salud.</a:t>
            </a:r>
            <a:endParaRPr lang="es-CL" dirty="0"/>
          </a:p>
          <a:p>
            <a:r>
              <a:rPr lang="es-CL" dirty="0"/>
              <a:t> </a:t>
            </a:r>
          </a:p>
        </p:txBody>
      </p:sp>
      <p:sp>
        <p:nvSpPr>
          <p:cNvPr id="3" name="CuadroTexto 2">
            <a:extLst>
              <a:ext uri="{FF2B5EF4-FFF2-40B4-BE49-F238E27FC236}">
                <a16:creationId xmlns:a16="http://schemas.microsoft.com/office/drawing/2014/main" id="{E4EC864B-D62D-4A45-818F-CD2CC4C9BA24}"/>
              </a:ext>
            </a:extLst>
          </p:cNvPr>
          <p:cNvSpPr txBox="1"/>
          <p:nvPr/>
        </p:nvSpPr>
        <p:spPr>
          <a:xfrm>
            <a:off x="2286000" y="370703"/>
            <a:ext cx="6932141" cy="461665"/>
          </a:xfrm>
          <a:prstGeom prst="rect">
            <a:avLst/>
          </a:prstGeom>
          <a:noFill/>
        </p:spPr>
        <p:txBody>
          <a:bodyPr wrap="square" rtlCol="0">
            <a:spAutoFit/>
          </a:bodyPr>
          <a:lstStyle/>
          <a:p>
            <a:r>
              <a:rPr lang="es-CL" sz="2400" b="1" dirty="0"/>
              <a:t>Evaluación de Viabilidad de Apoyo al Cese en Chile</a:t>
            </a:r>
          </a:p>
        </p:txBody>
      </p:sp>
      <p:pic>
        <p:nvPicPr>
          <p:cNvPr id="5" name="Imagen 4">
            <a:extLst>
              <a:ext uri="{FF2B5EF4-FFF2-40B4-BE49-F238E27FC236}">
                <a16:creationId xmlns:a16="http://schemas.microsoft.com/office/drawing/2014/main" id="{BFD0AB54-D0C7-45D2-B601-A36386E1C800}"/>
              </a:ext>
            </a:extLst>
          </p:cNvPr>
          <p:cNvPicPr>
            <a:picLocks noChangeAspect="1"/>
          </p:cNvPicPr>
          <p:nvPr/>
        </p:nvPicPr>
        <p:blipFill rotWithShape="1">
          <a:blip r:embed="rId3"/>
          <a:srcRect l="22195" t="10938" r="19071"/>
          <a:stretch/>
        </p:blipFill>
        <p:spPr>
          <a:xfrm>
            <a:off x="6687453" y="1977081"/>
            <a:ext cx="4878471" cy="4159053"/>
          </a:xfrm>
          <a:prstGeom prst="rect">
            <a:avLst/>
          </a:prstGeom>
        </p:spPr>
      </p:pic>
    </p:spTree>
    <p:extLst>
      <p:ext uri="{BB962C8B-B14F-4D97-AF65-F5344CB8AC3E}">
        <p14:creationId xmlns:p14="http://schemas.microsoft.com/office/powerpoint/2010/main" val="23649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6" y="95526"/>
            <a:ext cx="1598199" cy="999635"/>
          </a:xfrm>
          <a:prstGeom prst="rect">
            <a:avLst/>
          </a:prstGeom>
        </p:spPr>
      </p:pic>
      <p:sp>
        <p:nvSpPr>
          <p:cNvPr id="8" name="Marcador de contenido 7">
            <a:extLst>
              <a:ext uri="{FF2B5EF4-FFF2-40B4-BE49-F238E27FC236}">
                <a16:creationId xmlns:a16="http://schemas.microsoft.com/office/drawing/2014/main" id="{8D3F8B95-4A2B-4FBB-A810-C3623F9F2AE5}"/>
              </a:ext>
            </a:extLst>
          </p:cNvPr>
          <p:cNvSpPr>
            <a:spLocks noGrp="1"/>
          </p:cNvSpPr>
          <p:nvPr>
            <p:ph idx="1"/>
          </p:nvPr>
        </p:nvSpPr>
        <p:spPr>
          <a:xfrm>
            <a:off x="245074" y="1368418"/>
            <a:ext cx="11123141" cy="4510466"/>
          </a:xfrm>
          <a:prstGeom prst="rect">
            <a:avLst/>
          </a:prstGeom>
        </p:spPr>
        <p:txBody>
          <a:bodyPr wrap="square">
            <a:spAutoFit/>
          </a:bodyPr>
          <a:lstStyle/>
          <a:p>
            <a:pPr>
              <a:lnSpc>
                <a:spcPct val="107000"/>
              </a:lnSpc>
              <a:spcAft>
                <a:spcPts val="800"/>
              </a:spcAft>
            </a:pPr>
            <a:r>
              <a:rPr lang="es-CL" sz="2400" dirty="0">
                <a:latin typeface="Calibri" panose="020F0502020204030204" pitchFamily="34" charset="0"/>
                <a:ea typeface="Calibri" panose="020F0502020204030204" pitchFamily="34" charset="0"/>
                <a:cs typeface="Times New Roman" panose="02020603050405020304" pitchFamily="18" charset="0"/>
              </a:rPr>
              <a:t>Presentación Fundación </a:t>
            </a:r>
            <a:r>
              <a:rPr lang="es-CL" sz="2400" dirty="0" err="1">
                <a:latin typeface="Calibri" panose="020F0502020204030204" pitchFamily="34" charset="0"/>
                <a:ea typeface="Calibri" panose="020F0502020204030204" pitchFamily="34" charset="0"/>
                <a:cs typeface="Times New Roman" panose="02020603050405020304" pitchFamily="18" charset="0"/>
              </a:rPr>
              <a:t>Politopedia</a:t>
            </a:r>
            <a:endParaRPr lang="es-C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2400" dirty="0">
                <a:latin typeface="Calibri" panose="020F0502020204030204" pitchFamily="34" charset="0"/>
                <a:ea typeface="Calibri" panose="020F0502020204030204" pitchFamily="34" charset="0"/>
                <a:cs typeface="Times New Roman" panose="02020603050405020304" pitchFamily="18" charset="0"/>
              </a:rPr>
              <a:t>Legislación de Tabaco y Ámbito de la presentación</a:t>
            </a:r>
          </a:p>
          <a:p>
            <a:pPr>
              <a:lnSpc>
                <a:spcPct val="107000"/>
              </a:lnSpc>
              <a:spcAft>
                <a:spcPts val="800"/>
              </a:spcAft>
            </a:pPr>
            <a:r>
              <a:rPr lang="es-CL" sz="2400" dirty="0">
                <a:latin typeface="Calibri" panose="020F0502020204030204" pitchFamily="34" charset="0"/>
                <a:ea typeface="Calibri" panose="020F0502020204030204" pitchFamily="34" charset="0"/>
                <a:cs typeface="Times New Roman" panose="02020603050405020304" pitchFamily="18" charset="0"/>
              </a:rPr>
              <a:t>Fortalecimiento de la evidencia </a:t>
            </a:r>
          </a:p>
          <a:p>
            <a:pPr>
              <a:lnSpc>
                <a:spcPct val="107000"/>
              </a:lnSpc>
              <a:spcAft>
                <a:spcPts val="800"/>
              </a:spcAft>
            </a:pPr>
            <a:r>
              <a:rPr lang="es-CL" sz="2400" dirty="0">
                <a:latin typeface="Calibri" panose="020F0502020204030204" pitchFamily="34" charset="0"/>
                <a:ea typeface="Calibri" panose="020F0502020204030204" pitchFamily="34" charset="0"/>
                <a:cs typeface="Times New Roman" panose="02020603050405020304" pitchFamily="18" charset="0"/>
              </a:rPr>
              <a:t>Indicaciones del Ejecutivo: </a:t>
            </a:r>
          </a:p>
          <a:p>
            <a:pPr lvl="1">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Prohibición uso de aditivos (mentol) </a:t>
            </a:r>
          </a:p>
          <a:p>
            <a:pPr lvl="1">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Empaquetado Genérico de Productos</a:t>
            </a:r>
          </a:p>
          <a:p>
            <a:pPr>
              <a:lnSpc>
                <a:spcPct val="107000"/>
              </a:lnSpc>
              <a:spcAft>
                <a:spcPts val="800"/>
              </a:spcAft>
            </a:pPr>
            <a:r>
              <a:rPr lang="es-CL" sz="2400" dirty="0">
                <a:latin typeface="Calibri" panose="020F0502020204030204" pitchFamily="34" charset="0"/>
                <a:ea typeface="Calibri" panose="020F0502020204030204" pitchFamily="34" charset="0"/>
                <a:cs typeface="Times New Roman" panose="02020603050405020304" pitchFamily="18" charset="0"/>
              </a:rPr>
              <a:t>Propuesta del Fortalecimiento de las acciones de Promoción, Acceso y Financiamiento a estrategias de CESE.</a:t>
            </a:r>
          </a:p>
        </p:txBody>
      </p:sp>
      <p:sp>
        <p:nvSpPr>
          <p:cNvPr id="6" name="CuadroTexto 5">
            <a:extLst>
              <a:ext uri="{FF2B5EF4-FFF2-40B4-BE49-F238E27FC236}">
                <a16:creationId xmlns:a16="http://schemas.microsoft.com/office/drawing/2014/main" id="{A1F0CC3A-B53D-4313-BEA0-CBF75BADE8C9}"/>
              </a:ext>
            </a:extLst>
          </p:cNvPr>
          <p:cNvSpPr txBox="1"/>
          <p:nvPr/>
        </p:nvSpPr>
        <p:spPr>
          <a:xfrm>
            <a:off x="2384855" y="264164"/>
            <a:ext cx="4794421" cy="707886"/>
          </a:xfrm>
          <a:prstGeom prst="rect">
            <a:avLst/>
          </a:prstGeom>
          <a:noFill/>
        </p:spPr>
        <p:txBody>
          <a:bodyPr wrap="square" rtlCol="0">
            <a:spAutoFit/>
          </a:bodyPr>
          <a:lstStyle/>
          <a:p>
            <a:r>
              <a:rPr lang="es-CL" sz="4000" dirty="0" err="1">
                <a:latin typeface="+mj-lt"/>
                <a:ea typeface="+mj-ea"/>
                <a:cs typeface="+mj-cs"/>
              </a:rPr>
              <a:t>Indice</a:t>
            </a:r>
            <a:endParaRPr lang="es-CL" sz="4000" dirty="0">
              <a:latin typeface="+mj-lt"/>
              <a:ea typeface="+mj-ea"/>
              <a:cs typeface="+mj-cs"/>
            </a:endParaRPr>
          </a:p>
        </p:txBody>
      </p:sp>
    </p:spTree>
    <p:extLst>
      <p:ext uri="{BB962C8B-B14F-4D97-AF65-F5344CB8AC3E}">
        <p14:creationId xmlns:p14="http://schemas.microsoft.com/office/powerpoint/2010/main" val="253022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AFF93AD-A4B5-4D6F-B65F-97BFBACFA8BA}"/>
              </a:ext>
            </a:extLst>
          </p:cNvPr>
          <p:cNvPicPr>
            <a:picLocks noChangeAspect="1"/>
          </p:cNvPicPr>
          <p:nvPr/>
        </p:nvPicPr>
        <p:blipFill>
          <a:blip r:embed="rId2"/>
          <a:stretch>
            <a:fillRect/>
          </a:stretch>
        </p:blipFill>
        <p:spPr>
          <a:xfrm>
            <a:off x="1199401" y="953889"/>
            <a:ext cx="9266771" cy="5547142"/>
          </a:xfrm>
          <a:prstGeom prst="rect">
            <a:avLst/>
          </a:prstGeom>
        </p:spPr>
      </p:pic>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02" y="138920"/>
            <a:ext cx="1598199" cy="999635"/>
          </a:xfrm>
          <a:prstGeom prst="rect">
            <a:avLst/>
          </a:prstGeom>
        </p:spPr>
      </p:pic>
      <p:sp>
        <p:nvSpPr>
          <p:cNvPr id="5" name="CuadroTexto 4">
            <a:extLst>
              <a:ext uri="{FF2B5EF4-FFF2-40B4-BE49-F238E27FC236}">
                <a16:creationId xmlns:a16="http://schemas.microsoft.com/office/drawing/2014/main" id="{563978E7-CFA1-4042-AEC4-23AE2654290E}"/>
              </a:ext>
            </a:extLst>
          </p:cNvPr>
          <p:cNvSpPr txBox="1"/>
          <p:nvPr/>
        </p:nvSpPr>
        <p:spPr>
          <a:xfrm>
            <a:off x="2718486" y="269405"/>
            <a:ext cx="5758249" cy="369332"/>
          </a:xfrm>
          <a:prstGeom prst="rect">
            <a:avLst/>
          </a:prstGeom>
          <a:noFill/>
        </p:spPr>
        <p:txBody>
          <a:bodyPr wrap="square" rtlCol="0">
            <a:spAutoFit/>
          </a:bodyPr>
          <a:lstStyle/>
          <a:p>
            <a:r>
              <a:rPr lang="es-CL" b="1" dirty="0">
                <a:solidFill>
                  <a:schemeClr val="tx1">
                    <a:lumMod val="95000"/>
                    <a:lumOff val="5000"/>
                  </a:schemeClr>
                </a:solidFill>
              </a:rPr>
              <a:t>Hacia la construcción de un protocolo GES- Apoyo al CESE</a:t>
            </a:r>
          </a:p>
        </p:txBody>
      </p:sp>
    </p:spTree>
    <p:extLst>
      <p:ext uri="{BB962C8B-B14F-4D97-AF65-F5344CB8AC3E}">
        <p14:creationId xmlns:p14="http://schemas.microsoft.com/office/powerpoint/2010/main" val="263942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71" y="182223"/>
            <a:ext cx="1598199" cy="999635"/>
          </a:xfrm>
          <a:prstGeom prst="rect">
            <a:avLst/>
          </a:prstGeom>
        </p:spPr>
      </p:pic>
      <p:sp>
        <p:nvSpPr>
          <p:cNvPr id="2" name="CuadroTexto 1">
            <a:extLst>
              <a:ext uri="{FF2B5EF4-FFF2-40B4-BE49-F238E27FC236}">
                <a16:creationId xmlns:a16="http://schemas.microsoft.com/office/drawing/2014/main" id="{86DDBC72-2370-4277-B931-106CBC7082F6}"/>
              </a:ext>
            </a:extLst>
          </p:cNvPr>
          <p:cNvSpPr txBox="1"/>
          <p:nvPr/>
        </p:nvSpPr>
        <p:spPr>
          <a:xfrm>
            <a:off x="2113005" y="546116"/>
            <a:ext cx="7624119" cy="461665"/>
          </a:xfrm>
          <a:prstGeom prst="rect">
            <a:avLst/>
          </a:prstGeom>
          <a:noFill/>
        </p:spPr>
        <p:txBody>
          <a:bodyPr wrap="square" rtlCol="0">
            <a:spAutoFit/>
          </a:bodyPr>
          <a:lstStyle/>
          <a:p>
            <a:r>
              <a:rPr lang="es-CL" sz="2400" dirty="0"/>
              <a:t>Conclusiones y Propuestas: </a:t>
            </a:r>
          </a:p>
        </p:txBody>
      </p:sp>
      <p:sp>
        <p:nvSpPr>
          <p:cNvPr id="3" name="CuadroTexto 2">
            <a:extLst>
              <a:ext uri="{FF2B5EF4-FFF2-40B4-BE49-F238E27FC236}">
                <a16:creationId xmlns:a16="http://schemas.microsoft.com/office/drawing/2014/main" id="{0B895F15-E74F-4893-9C6A-048EE632E4E6}"/>
              </a:ext>
            </a:extLst>
          </p:cNvPr>
          <p:cNvSpPr txBox="1"/>
          <p:nvPr/>
        </p:nvSpPr>
        <p:spPr>
          <a:xfrm>
            <a:off x="1039370" y="1643449"/>
            <a:ext cx="9253808" cy="2862322"/>
          </a:xfrm>
          <a:prstGeom prst="rect">
            <a:avLst/>
          </a:prstGeom>
          <a:noFill/>
        </p:spPr>
        <p:txBody>
          <a:bodyPr wrap="square" rtlCol="0">
            <a:spAutoFit/>
          </a:bodyPr>
          <a:lstStyle/>
          <a:p>
            <a:pPr marL="285750" indent="-285750">
              <a:buFont typeface="Arial" panose="020B0604020202020204" pitchFamily="34" charset="0"/>
              <a:buChar char="•"/>
            </a:pPr>
            <a:r>
              <a:rPr lang="es-CL" dirty="0"/>
              <a:t>Se propone la incorporación de estrategias de Cese al sistema de salud, en forma gradual.</a:t>
            </a:r>
          </a:p>
          <a:p>
            <a:pPr marL="285750" indent="-285750">
              <a:buFont typeface="Arial" panose="020B0604020202020204" pitchFamily="34" charset="0"/>
              <a:buChar char="•"/>
            </a:pPr>
            <a:r>
              <a:rPr lang="es-CL" dirty="0"/>
              <a:t>Se propone focalizar los esfuerzos en población infanto-juvenil que se inicia en consumo de tabaco, a través de programas piloto que comprendan en su definición parámetros claros de evaluación de impacto en la población asignada.</a:t>
            </a:r>
          </a:p>
          <a:p>
            <a:pPr marL="285750" indent="-285750">
              <a:buFont typeface="Arial" panose="020B0604020202020204" pitchFamily="34" charset="0"/>
              <a:buChar char="•"/>
            </a:pPr>
            <a:r>
              <a:rPr lang="es-CL" dirty="0"/>
              <a:t>Lo anterior como alternativa a la implementación de medidas que o no cuentan aún con evidencia que las avale (el caso de la prohibición del mentol) o impacto reducido o difícil de adjudicar a una sola estrategia. </a:t>
            </a:r>
          </a:p>
          <a:p>
            <a:pPr marL="285750" indent="-285750">
              <a:buFont typeface="Arial" panose="020B0604020202020204" pitchFamily="34" charset="0"/>
              <a:buChar char="•"/>
            </a:pPr>
            <a:r>
              <a:rPr lang="es-CL" dirty="0"/>
              <a:t>Una estrategia GES-CESE focalizada en población 12-19 años tendría un costo máximo de MM$ 3.429. Lo anterior con cobertura 100% y considerando precios de mercado en medicamentos. </a:t>
            </a:r>
          </a:p>
        </p:txBody>
      </p:sp>
    </p:spTree>
    <p:extLst>
      <p:ext uri="{BB962C8B-B14F-4D97-AF65-F5344CB8AC3E}">
        <p14:creationId xmlns:p14="http://schemas.microsoft.com/office/powerpoint/2010/main" val="348527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descr="Imagen que contiene paraguas, accesorio&#10;&#10;Descripción generada con confianza muy al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8" y="0"/>
            <a:ext cx="12761844" cy="6858000"/>
          </a:xfrm>
          <a:prstGeom prst="rect">
            <a:avLst/>
          </a:prstGeom>
        </p:spPr>
      </p:pic>
      <p:sp>
        <p:nvSpPr>
          <p:cNvPr id="2" name="Título 1"/>
          <p:cNvSpPr>
            <a:spLocks noGrp="1"/>
          </p:cNvSpPr>
          <p:nvPr>
            <p:ph type="title"/>
          </p:nvPr>
        </p:nvSpPr>
        <p:spPr>
          <a:xfrm>
            <a:off x="4216191" y="3429000"/>
            <a:ext cx="10515600" cy="1325563"/>
          </a:xfrm>
        </p:spPr>
        <p:txBody>
          <a:bodyPr>
            <a:normAutofit/>
          </a:bodyPr>
          <a:lstStyle/>
          <a:p>
            <a:br>
              <a:rPr lang="es-CL" dirty="0"/>
            </a:br>
            <a:endParaRPr lang="es-CL" dirty="0"/>
          </a:p>
        </p:txBody>
      </p:sp>
      <p:pic>
        <p:nvPicPr>
          <p:cNvPr id="5" name="Marcador de contenido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244" y="441715"/>
            <a:ext cx="1598199" cy="999635"/>
          </a:xfrm>
          <a:prstGeom prst="rect">
            <a:avLst/>
          </a:prstGeom>
        </p:spPr>
      </p:pic>
      <p:sp>
        <p:nvSpPr>
          <p:cNvPr id="7" name="Marcador de contenido 6">
            <a:extLst>
              <a:ext uri="{FF2B5EF4-FFF2-40B4-BE49-F238E27FC236}">
                <a16:creationId xmlns:a16="http://schemas.microsoft.com/office/drawing/2014/main" id="{488FE7A7-5A8D-4AFC-9698-6A9655CB615C}"/>
              </a:ext>
            </a:extLst>
          </p:cNvPr>
          <p:cNvSpPr>
            <a:spLocks noGrp="1"/>
          </p:cNvSpPr>
          <p:nvPr>
            <p:ph idx="1"/>
          </p:nvPr>
        </p:nvSpPr>
        <p:spPr>
          <a:xfrm>
            <a:off x="4660900" y="3428999"/>
            <a:ext cx="3009900" cy="546101"/>
          </a:xfrm>
        </p:spPr>
        <p:txBody>
          <a:bodyPr>
            <a:normAutofit/>
          </a:bodyPr>
          <a:lstStyle/>
          <a:p>
            <a:pPr marL="0" indent="0">
              <a:buNone/>
            </a:pPr>
            <a:r>
              <a:rPr lang="es-CL" sz="3200" dirty="0">
                <a:solidFill>
                  <a:schemeClr val="bg1"/>
                </a:solidFill>
              </a:rPr>
              <a:t>Muchas Gracias</a:t>
            </a:r>
          </a:p>
          <a:p>
            <a:pPr marL="0" indent="0">
              <a:buNone/>
            </a:pPr>
            <a:endParaRPr lang="es-CL" sz="3200" dirty="0">
              <a:solidFill>
                <a:schemeClr val="bg1"/>
              </a:solidFill>
            </a:endParaRPr>
          </a:p>
          <a:p>
            <a:pPr marL="0" indent="0">
              <a:buNone/>
            </a:pPr>
            <a:endParaRPr lang="es-CL" sz="3200" dirty="0">
              <a:solidFill>
                <a:schemeClr val="bg1"/>
              </a:solidFill>
            </a:endParaRPr>
          </a:p>
        </p:txBody>
      </p:sp>
      <p:sp>
        <p:nvSpPr>
          <p:cNvPr id="3" name="CuadroTexto 2">
            <a:extLst>
              <a:ext uri="{FF2B5EF4-FFF2-40B4-BE49-F238E27FC236}">
                <a16:creationId xmlns:a16="http://schemas.microsoft.com/office/drawing/2014/main" id="{E07894AC-305B-4A04-B861-D0496C7C935D}"/>
              </a:ext>
            </a:extLst>
          </p:cNvPr>
          <p:cNvSpPr txBox="1"/>
          <p:nvPr/>
        </p:nvSpPr>
        <p:spPr>
          <a:xfrm>
            <a:off x="584200" y="5054600"/>
            <a:ext cx="5397500" cy="1384995"/>
          </a:xfrm>
          <a:prstGeom prst="rect">
            <a:avLst/>
          </a:prstGeom>
          <a:noFill/>
        </p:spPr>
        <p:txBody>
          <a:bodyPr wrap="square" rtlCol="0">
            <a:spAutoFit/>
          </a:bodyPr>
          <a:lstStyle/>
          <a:p>
            <a:r>
              <a:rPr lang="es-CL" sz="2800">
                <a:solidFill>
                  <a:schemeClr val="bg1"/>
                </a:solidFill>
              </a:rPr>
              <a:t>Victoria Beaumont</a:t>
            </a:r>
          </a:p>
          <a:p>
            <a:r>
              <a:rPr lang="es-CL" sz="2800">
                <a:solidFill>
                  <a:schemeClr val="bg1"/>
                </a:solidFill>
              </a:rPr>
              <a:t>Directora Ejecutiva</a:t>
            </a:r>
          </a:p>
          <a:p>
            <a:r>
              <a:rPr lang="es-CL" sz="2800">
                <a:solidFill>
                  <a:schemeClr val="bg1"/>
                </a:solidFill>
              </a:rPr>
              <a:t>Fundación Politopedia</a:t>
            </a:r>
            <a:endParaRPr lang="es-CL" sz="2800" dirty="0"/>
          </a:p>
        </p:txBody>
      </p:sp>
    </p:spTree>
    <p:extLst>
      <p:ext uri="{BB962C8B-B14F-4D97-AF65-F5344CB8AC3E}">
        <p14:creationId xmlns:p14="http://schemas.microsoft.com/office/powerpoint/2010/main" val="345264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EA52BF6-3B8A-4A8F-85B7-EA8FD202696A}"/>
              </a:ext>
            </a:extLst>
          </p:cNvPr>
          <p:cNvPicPr>
            <a:picLocks noChangeAspect="1"/>
          </p:cNvPicPr>
          <p:nvPr/>
        </p:nvPicPr>
        <p:blipFill rotWithShape="1">
          <a:blip r:embed="rId2"/>
          <a:srcRect l="14705" t="8677"/>
          <a:stretch/>
        </p:blipFill>
        <p:spPr>
          <a:xfrm>
            <a:off x="6859093" y="-24714"/>
            <a:ext cx="6096755" cy="3669957"/>
          </a:xfrm>
          <a:prstGeom prst="rect">
            <a:avLst/>
          </a:prstGeom>
        </p:spPr>
      </p:pic>
      <p:sp>
        <p:nvSpPr>
          <p:cNvPr id="2" name="Título 1"/>
          <p:cNvSpPr>
            <a:spLocks noGrp="1"/>
          </p:cNvSpPr>
          <p:nvPr>
            <p:ph type="title"/>
          </p:nvPr>
        </p:nvSpPr>
        <p:spPr>
          <a:xfrm>
            <a:off x="2026508" y="255536"/>
            <a:ext cx="7087973" cy="1325563"/>
          </a:xfrm>
        </p:spPr>
        <p:txBody>
          <a:bodyPr>
            <a:normAutofit/>
          </a:bodyPr>
          <a:lstStyle/>
          <a:p>
            <a:r>
              <a:rPr lang="es-CL" sz="4000" dirty="0"/>
              <a:t>Quiénes Somos</a:t>
            </a:r>
            <a:br>
              <a:rPr lang="es-CL" sz="4000" dirty="0"/>
            </a:br>
            <a:endParaRPr lang="es-CL" sz="4000" dirty="0"/>
          </a:p>
        </p:txBody>
      </p:sp>
      <p:sp>
        <p:nvSpPr>
          <p:cNvPr id="3" name="Marcador de contenido 2"/>
          <p:cNvSpPr>
            <a:spLocks noGrp="1"/>
          </p:cNvSpPr>
          <p:nvPr>
            <p:ph idx="1"/>
          </p:nvPr>
        </p:nvSpPr>
        <p:spPr>
          <a:xfrm>
            <a:off x="261774" y="1445174"/>
            <a:ext cx="6250237" cy="2929117"/>
          </a:xfrm>
        </p:spPr>
        <p:txBody>
          <a:bodyPr>
            <a:noAutofit/>
          </a:bodyPr>
          <a:lstStyle/>
          <a:p>
            <a:pPr marL="0" indent="0" algn="just">
              <a:buNone/>
            </a:pPr>
            <a:r>
              <a:rPr lang="es-CL" sz="2400" dirty="0"/>
              <a:t>Somos una Fundación sin Fines de Lucro que promueve el concepto de la Política Pública Basada/Informada en Evidencia. Nuestra labor se centra en la difusión de evidencia técnica y científica, nacional e internacional, y política comparada en el contexto de la discusión de políticas públicas. </a:t>
            </a:r>
          </a:p>
          <a:p>
            <a:pPr marL="0" indent="0" algn="just">
              <a:buNone/>
            </a:pPr>
            <a:r>
              <a:rPr lang="es-CL" sz="2400" dirty="0"/>
              <a:t>Nos inspira Aportar en la generación de un Chile moderno, eficiente, capaz de construir políticas públicas basadas en las mejores prácticas comparadas y evidencia técnica disponible. Cumpliendo de esta forma con los más altos estándares internacionales de evaluación de impacto regulatorio.</a:t>
            </a:r>
          </a:p>
          <a:p>
            <a:pPr marL="0" indent="0" algn="just">
              <a:buNone/>
            </a:pPr>
            <a:endParaRPr lang="es-CL" sz="2400" dirty="0"/>
          </a:p>
        </p:txBody>
      </p:sp>
      <p:pic>
        <p:nvPicPr>
          <p:cNvPr id="5" name="Marcador de contenido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74" y="145153"/>
            <a:ext cx="1598199" cy="999635"/>
          </a:xfrm>
          <a:prstGeom prst="rect">
            <a:avLst/>
          </a:prstGeom>
        </p:spPr>
      </p:pic>
      <p:pic>
        <p:nvPicPr>
          <p:cNvPr id="7" name="Imagen 6">
            <a:extLst>
              <a:ext uri="{FF2B5EF4-FFF2-40B4-BE49-F238E27FC236}">
                <a16:creationId xmlns:a16="http://schemas.microsoft.com/office/drawing/2014/main" id="{1E60AD4E-5CA4-4E12-9802-3B7F39648F87}"/>
              </a:ext>
            </a:extLst>
          </p:cNvPr>
          <p:cNvPicPr>
            <a:picLocks noChangeAspect="1"/>
          </p:cNvPicPr>
          <p:nvPr/>
        </p:nvPicPr>
        <p:blipFill rotWithShape="1">
          <a:blip r:embed="rId4"/>
          <a:srcRect l="15256" t="9350"/>
          <a:stretch/>
        </p:blipFill>
        <p:spPr>
          <a:xfrm>
            <a:off x="6922593" y="3645244"/>
            <a:ext cx="5993307" cy="3207258"/>
          </a:xfrm>
          <a:prstGeom prst="rect">
            <a:avLst/>
          </a:prstGeom>
        </p:spPr>
      </p:pic>
    </p:spTree>
    <p:extLst>
      <p:ext uri="{BB962C8B-B14F-4D97-AF65-F5344CB8AC3E}">
        <p14:creationId xmlns:p14="http://schemas.microsoft.com/office/powerpoint/2010/main" val="360010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63" y="108083"/>
            <a:ext cx="1598199" cy="999635"/>
          </a:xfrm>
          <a:prstGeom prst="rect">
            <a:avLst/>
          </a:prstGeom>
        </p:spPr>
      </p:pic>
      <p:sp>
        <p:nvSpPr>
          <p:cNvPr id="6" name="Rectángulo 5">
            <a:extLst>
              <a:ext uri="{FF2B5EF4-FFF2-40B4-BE49-F238E27FC236}">
                <a16:creationId xmlns:a16="http://schemas.microsoft.com/office/drawing/2014/main" id="{38B77B6F-6F5B-4AFD-B94E-2BBDB523065B}"/>
              </a:ext>
            </a:extLst>
          </p:cNvPr>
          <p:cNvSpPr/>
          <p:nvPr/>
        </p:nvSpPr>
        <p:spPr>
          <a:xfrm>
            <a:off x="2293810" y="108083"/>
            <a:ext cx="10124729" cy="520463"/>
          </a:xfrm>
          <a:prstGeom prst="rect">
            <a:avLst/>
          </a:prstGeom>
        </p:spPr>
        <p:txBody>
          <a:bodyPr wrap="square">
            <a:spAutoFit/>
          </a:bodyPr>
          <a:lstStyle/>
          <a:p>
            <a:pPr>
              <a:lnSpc>
                <a:spcPct val="107000"/>
              </a:lnSpc>
              <a:spcAft>
                <a:spcPts val="800"/>
              </a:spcAft>
            </a:pPr>
            <a:r>
              <a:rPr lang="es-CL" sz="2600" b="1" dirty="0">
                <a:latin typeface="+mj-lt"/>
                <a:ea typeface="+mj-ea"/>
                <a:cs typeface="+mj-cs"/>
              </a:rPr>
              <a:t>Legislación de Tabaco y Ámbito de esta presentación</a:t>
            </a:r>
          </a:p>
        </p:txBody>
      </p:sp>
      <p:sp>
        <p:nvSpPr>
          <p:cNvPr id="7" name="CuadroTexto 6">
            <a:extLst>
              <a:ext uri="{FF2B5EF4-FFF2-40B4-BE49-F238E27FC236}">
                <a16:creationId xmlns:a16="http://schemas.microsoft.com/office/drawing/2014/main" id="{9796A15F-BC98-447F-8DCB-7A37A9FDDE89}"/>
              </a:ext>
            </a:extLst>
          </p:cNvPr>
          <p:cNvSpPr txBox="1"/>
          <p:nvPr/>
        </p:nvSpPr>
        <p:spPr>
          <a:xfrm>
            <a:off x="1050324" y="1334529"/>
            <a:ext cx="9712411" cy="5355312"/>
          </a:xfrm>
          <a:prstGeom prst="rect">
            <a:avLst/>
          </a:prstGeom>
          <a:noFill/>
        </p:spPr>
        <p:txBody>
          <a:bodyPr wrap="square" rtlCol="0">
            <a:spAutoFit/>
          </a:bodyPr>
          <a:lstStyle/>
          <a:p>
            <a:pPr marL="285750" indent="-285750">
              <a:buFont typeface="Arial" panose="020B0604020202020204" pitchFamily="34" charset="0"/>
              <a:buChar char="•"/>
            </a:pPr>
            <a:r>
              <a:rPr lang="es-CL" dirty="0"/>
              <a:t>Se trata de un conjunto de regulaciones con larga data de discusión, más de 10 años y la participación de 180 países miembros del CMCT. Con diversas implementaciones; según las particularidades de cada país.</a:t>
            </a:r>
          </a:p>
          <a:p>
            <a:pPr marL="285750" indent="-285750">
              <a:buFont typeface="Arial" panose="020B0604020202020204" pitchFamily="34" charset="0"/>
              <a:buChar char="•"/>
            </a:pPr>
            <a:r>
              <a:rPr lang="es-CL" dirty="0"/>
              <a:t>El CMCT declara que las iniciativas de política pública deben estar basadas en la mejor evidencia disponible.</a:t>
            </a:r>
          </a:p>
          <a:p>
            <a:pPr marL="285750" indent="-285750">
              <a:buFont typeface="Arial" panose="020B0604020202020204" pitchFamily="34" charset="0"/>
              <a:buChar char="•"/>
            </a:pPr>
            <a:r>
              <a:rPr lang="es-CL" dirty="0"/>
              <a:t>Existe experiencia internacional y evidencia que puede ser revisada y compartida entre las partes</a:t>
            </a:r>
          </a:p>
          <a:p>
            <a:pPr marL="285750" indent="-285750">
              <a:buFont typeface="Arial" panose="020B0604020202020204" pitchFamily="34" charset="0"/>
              <a:buChar char="•"/>
            </a:pPr>
            <a:r>
              <a:rPr lang="es-CL" dirty="0"/>
              <a:t>Se trata de una legislación en constante desarrollo y evolución, que requiere revisión y seguimiento periódico de su impacto en salud pública. </a:t>
            </a:r>
          </a:p>
          <a:p>
            <a:pPr marL="285750" indent="-285750">
              <a:buFont typeface="Arial" panose="020B0604020202020204" pitchFamily="34" charset="0"/>
              <a:buChar char="•"/>
            </a:pPr>
            <a:endParaRPr lang="es-CL" dirty="0"/>
          </a:p>
          <a:p>
            <a:r>
              <a:rPr lang="es-CL" dirty="0"/>
              <a:t>El ámbito de nuestra presentación se enmarca en un análisis del contexto del CMCT, sus directrices y  evidencia más reciente en el que se enmarca la iniciativa en discusión. Específicamente para las indicaciones presentadas por el Ejecutivo. </a:t>
            </a:r>
          </a:p>
          <a:p>
            <a:endParaRPr lang="es-CL" dirty="0"/>
          </a:p>
          <a:p>
            <a:pPr marL="285750" indent="-285750">
              <a:buFont typeface="Arial" panose="020B0604020202020204" pitchFamily="34" charset="0"/>
              <a:buChar char="•"/>
            </a:pPr>
            <a:r>
              <a:rPr lang="es-CL" dirty="0"/>
              <a:t>Prohibición uso de aditivos (Mentol)</a:t>
            </a:r>
          </a:p>
          <a:p>
            <a:pPr marL="285750" indent="-285750">
              <a:buFont typeface="Arial" panose="020B0604020202020204" pitchFamily="34" charset="0"/>
              <a:buChar char="•"/>
            </a:pPr>
            <a:r>
              <a:rPr lang="es-CL" dirty="0"/>
              <a:t>Empaquetado Genérico de Productos de Tabaco</a:t>
            </a:r>
          </a:p>
          <a:p>
            <a:pPr marL="285750" indent="-285750">
              <a:buFont typeface="Wingdings" panose="05000000000000000000" pitchFamily="2" charset="2"/>
              <a:buChar char="Ø"/>
            </a:pPr>
            <a:r>
              <a:rPr lang="es-CL" dirty="0"/>
              <a:t>Finalmente se propone la revisión de viabilidad de apoyo a una estrategia integral de apoyo al cese del consumo de tabaco.</a:t>
            </a:r>
          </a:p>
          <a:p>
            <a:endParaRPr lang="es-CL" dirty="0"/>
          </a:p>
          <a:p>
            <a:pPr marL="285750" indent="-285750">
              <a:buFont typeface="Arial" panose="020B0604020202020204" pitchFamily="34" charset="0"/>
              <a:buChar char="•"/>
            </a:pPr>
            <a:endParaRPr lang="es-CL" dirty="0"/>
          </a:p>
        </p:txBody>
      </p:sp>
    </p:spTree>
    <p:extLst>
      <p:ext uri="{BB962C8B-B14F-4D97-AF65-F5344CB8AC3E}">
        <p14:creationId xmlns:p14="http://schemas.microsoft.com/office/powerpoint/2010/main" val="375612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380CFF-FE24-4B51-9906-10A0F1640406}"/>
              </a:ext>
            </a:extLst>
          </p:cNvPr>
          <p:cNvSpPr/>
          <p:nvPr/>
        </p:nvSpPr>
        <p:spPr>
          <a:xfrm>
            <a:off x="2199503" y="108083"/>
            <a:ext cx="9749138" cy="1189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63" y="108083"/>
            <a:ext cx="1598199" cy="999635"/>
          </a:xfrm>
          <a:prstGeom prst="rect">
            <a:avLst/>
          </a:prstGeom>
        </p:spPr>
      </p:pic>
      <p:sp>
        <p:nvSpPr>
          <p:cNvPr id="7" name="CuadroTexto 6">
            <a:extLst>
              <a:ext uri="{FF2B5EF4-FFF2-40B4-BE49-F238E27FC236}">
                <a16:creationId xmlns:a16="http://schemas.microsoft.com/office/drawing/2014/main" id="{9796A15F-BC98-447F-8DCB-7A37A9FDDE89}"/>
              </a:ext>
            </a:extLst>
          </p:cNvPr>
          <p:cNvSpPr txBox="1"/>
          <p:nvPr/>
        </p:nvSpPr>
        <p:spPr>
          <a:xfrm>
            <a:off x="2332681" y="194939"/>
            <a:ext cx="9418595" cy="1015663"/>
          </a:xfrm>
          <a:prstGeom prst="rect">
            <a:avLst/>
          </a:prstGeom>
          <a:noFill/>
        </p:spPr>
        <p:txBody>
          <a:bodyPr wrap="square" rtlCol="0">
            <a:spAutoFit/>
          </a:bodyPr>
          <a:lstStyle/>
          <a:p>
            <a:r>
              <a:rPr lang="es-CL" sz="2000" b="1" dirty="0">
                <a:solidFill>
                  <a:schemeClr val="bg1"/>
                </a:solidFill>
              </a:rPr>
              <a:t>Todas las medidas tienen por objetivo proteger a los niños y jóvenes del inicio precoz del consumo de tabaco. Sin embargo, existe escasa evidencia del impacto de las diversas medidas en el grupo etario menor de 18 años. </a:t>
            </a:r>
            <a:endParaRPr lang="es-CL" sz="2000" b="1" dirty="0"/>
          </a:p>
        </p:txBody>
      </p:sp>
      <p:sp>
        <p:nvSpPr>
          <p:cNvPr id="3" name="CuadroTexto 2">
            <a:extLst>
              <a:ext uri="{FF2B5EF4-FFF2-40B4-BE49-F238E27FC236}">
                <a16:creationId xmlns:a16="http://schemas.microsoft.com/office/drawing/2014/main" id="{D6FD90C7-0AD4-4DF1-BF03-938211E0B0DA}"/>
              </a:ext>
            </a:extLst>
          </p:cNvPr>
          <p:cNvSpPr txBox="1"/>
          <p:nvPr/>
        </p:nvSpPr>
        <p:spPr>
          <a:xfrm>
            <a:off x="343244" y="1534238"/>
            <a:ext cx="10452100" cy="646331"/>
          </a:xfrm>
          <a:prstGeom prst="rect">
            <a:avLst/>
          </a:prstGeom>
          <a:noFill/>
        </p:spPr>
        <p:txBody>
          <a:bodyPr wrap="square" rtlCol="0">
            <a:spAutoFit/>
          </a:bodyPr>
          <a:lstStyle/>
          <a:p>
            <a:r>
              <a:rPr lang="es-CL" dirty="0"/>
              <a:t>Sabemos que la prevalencia del consumo de tabaco ha bajado en los últimos años y además ha aumentado significativamente la percepción de riesgo del tabaco, en jóvenes de 12 a 18 años.</a:t>
            </a:r>
          </a:p>
        </p:txBody>
      </p:sp>
      <p:pic>
        <p:nvPicPr>
          <p:cNvPr id="8" name="Imagen 7">
            <a:extLst>
              <a:ext uri="{FF2B5EF4-FFF2-40B4-BE49-F238E27FC236}">
                <a16:creationId xmlns:a16="http://schemas.microsoft.com/office/drawing/2014/main" id="{3D3EFD9D-3E90-416C-92C0-DF94E48E3B69}"/>
              </a:ext>
            </a:extLst>
          </p:cNvPr>
          <p:cNvPicPr>
            <a:picLocks noChangeAspect="1"/>
          </p:cNvPicPr>
          <p:nvPr/>
        </p:nvPicPr>
        <p:blipFill>
          <a:blip r:embed="rId3"/>
          <a:stretch>
            <a:fillRect/>
          </a:stretch>
        </p:blipFill>
        <p:spPr>
          <a:xfrm>
            <a:off x="812800" y="2607090"/>
            <a:ext cx="4353280" cy="3535852"/>
          </a:xfrm>
          <a:prstGeom prst="rect">
            <a:avLst/>
          </a:prstGeom>
        </p:spPr>
      </p:pic>
      <p:pic>
        <p:nvPicPr>
          <p:cNvPr id="9" name="Imagen 8">
            <a:extLst>
              <a:ext uri="{FF2B5EF4-FFF2-40B4-BE49-F238E27FC236}">
                <a16:creationId xmlns:a16="http://schemas.microsoft.com/office/drawing/2014/main" id="{DED58177-FE67-4DF7-8E12-1F0DBF754A72}"/>
              </a:ext>
            </a:extLst>
          </p:cNvPr>
          <p:cNvPicPr>
            <a:picLocks noChangeAspect="1"/>
          </p:cNvPicPr>
          <p:nvPr/>
        </p:nvPicPr>
        <p:blipFill rotWithShape="1">
          <a:blip r:embed="rId4"/>
          <a:srcRect l="42362" t="21964" r="15190" b="24"/>
          <a:stretch/>
        </p:blipFill>
        <p:spPr>
          <a:xfrm>
            <a:off x="6919783" y="2116092"/>
            <a:ext cx="4040659" cy="4175134"/>
          </a:xfrm>
          <a:prstGeom prst="rect">
            <a:avLst/>
          </a:prstGeom>
        </p:spPr>
      </p:pic>
      <p:sp>
        <p:nvSpPr>
          <p:cNvPr id="10" name="CuadroTexto 9">
            <a:extLst>
              <a:ext uri="{FF2B5EF4-FFF2-40B4-BE49-F238E27FC236}">
                <a16:creationId xmlns:a16="http://schemas.microsoft.com/office/drawing/2014/main" id="{648F4A66-5B66-4EF5-A18A-3F0AD85D2977}"/>
              </a:ext>
            </a:extLst>
          </p:cNvPr>
          <p:cNvSpPr txBox="1"/>
          <p:nvPr/>
        </p:nvSpPr>
        <p:spPr>
          <a:xfrm>
            <a:off x="186306" y="6539504"/>
            <a:ext cx="8389283" cy="307777"/>
          </a:xfrm>
          <a:prstGeom prst="rect">
            <a:avLst/>
          </a:prstGeom>
          <a:noFill/>
        </p:spPr>
        <p:txBody>
          <a:bodyPr wrap="square" rtlCol="0">
            <a:spAutoFit/>
          </a:bodyPr>
          <a:lstStyle/>
          <a:p>
            <a:r>
              <a:rPr lang="es-CL" sz="1400" dirty="0"/>
              <a:t>Gráfico y Cuadro corresponden al Décimo Primer Estudio Nacional de Drogas en Edad Escolar de Chile, 2015, </a:t>
            </a:r>
          </a:p>
        </p:txBody>
      </p:sp>
    </p:spTree>
    <p:extLst>
      <p:ext uri="{BB962C8B-B14F-4D97-AF65-F5344CB8AC3E}">
        <p14:creationId xmlns:p14="http://schemas.microsoft.com/office/powerpoint/2010/main" val="171386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36" y="108082"/>
            <a:ext cx="1598199" cy="999635"/>
          </a:xfrm>
          <a:prstGeom prst="rect">
            <a:avLst/>
          </a:prstGeom>
        </p:spPr>
      </p:pic>
      <p:sp>
        <p:nvSpPr>
          <p:cNvPr id="2" name="Rectángulo 1">
            <a:extLst>
              <a:ext uri="{FF2B5EF4-FFF2-40B4-BE49-F238E27FC236}">
                <a16:creationId xmlns:a16="http://schemas.microsoft.com/office/drawing/2014/main" id="{E0DD9CB2-ADC0-403B-85AB-575BB328FAE7}"/>
              </a:ext>
            </a:extLst>
          </p:cNvPr>
          <p:cNvSpPr/>
          <p:nvPr/>
        </p:nvSpPr>
        <p:spPr>
          <a:xfrm>
            <a:off x="2417805" y="284733"/>
            <a:ext cx="8641492" cy="461665"/>
          </a:xfrm>
          <a:prstGeom prst="rect">
            <a:avLst/>
          </a:prstGeom>
        </p:spPr>
        <p:txBody>
          <a:bodyPr wrap="square">
            <a:spAutoFit/>
          </a:bodyPr>
          <a:lstStyle/>
          <a:p>
            <a:r>
              <a:rPr lang="es-CL" sz="2400" dirty="0"/>
              <a:t>1.- Fortalecimiento del rol de Evidencia </a:t>
            </a:r>
          </a:p>
        </p:txBody>
      </p:sp>
      <p:sp>
        <p:nvSpPr>
          <p:cNvPr id="3" name="CuadroTexto 2">
            <a:extLst>
              <a:ext uri="{FF2B5EF4-FFF2-40B4-BE49-F238E27FC236}">
                <a16:creationId xmlns:a16="http://schemas.microsoft.com/office/drawing/2014/main" id="{D00800E2-38BD-4F6F-A306-CE93A6F80C4D}"/>
              </a:ext>
            </a:extLst>
          </p:cNvPr>
          <p:cNvSpPr txBox="1"/>
          <p:nvPr/>
        </p:nvSpPr>
        <p:spPr>
          <a:xfrm>
            <a:off x="729050" y="1779687"/>
            <a:ext cx="10589740" cy="5078313"/>
          </a:xfrm>
          <a:prstGeom prst="rect">
            <a:avLst/>
          </a:prstGeom>
          <a:noFill/>
        </p:spPr>
        <p:txBody>
          <a:bodyPr wrap="square" rtlCol="0">
            <a:spAutoFit/>
          </a:bodyPr>
          <a:lstStyle/>
          <a:p>
            <a:r>
              <a:rPr lang="es-CL" dirty="0"/>
              <a:t>El fortalecimiento de la autoridad  tiene relación con el liderazgo proactivo en la implementación y evaluación de las medidas bajo el alero del CMCT.</a:t>
            </a:r>
          </a:p>
          <a:p>
            <a:endParaRPr lang="es-CL" dirty="0"/>
          </a:p>
          <a:p>
            <a:pPr marL="285750" indent="-285750">
              <a:buFont typeface="Arial" panose="020B0604020202020204" pitchFamily="34" charset="0"/>
              <a:buChar char="•"/>
            </a:pPr>
            <a:r>
              <a:rPr lang="es-CL" dirty="0"/>
              <a:t> Es necesario una autoridad sanitaria que fortalezca la evaluación del impacto real de las políticas públicas, lo anterior a través de una focalización correcta de los esfuerzos y con métricas concretas y medibles en el tiempo.</a:t>
            </a:r>
          </a:p>
          <a:p>
            <a:pPr marL="285750" indent="-285750">
              <a:buFont typeface="Arial" panose="020B0604020202020204" pitchFamily="34" charset="0"/>
              <a:buChar char="•"/>
            </a:pPr>
            <a:r>
              <a:rPr lang="es-CL" dirty="0"/>
              <a:t>Evaluando impacto sanitario de las medidas, no solo que éstas cumplan parámetros de interés o apoyo ciudadano.</a:t>
            </a:r>
          </a:p>
          <a:p>
            <a:pPr marL="285750" indent="-285750">
              <a:buFont typeface="Arial" panose="020B0604020202020204" pitchFamily="34" charset="0"/>
              <a:buChar char="•"/>
            </a:pPr>
            <a:r>
              <a:rPr lang="es-CL" dirty="0"/>
              <a:t>Finalmente, recuperando y construyendo nuevas bases para un capital estadístico en materias epidemiológicas y sanitarias de nuestro país.</a:t>
            </a:r>
          </a:p>
          <a:p>
            <a:endParaRPr lang="es-CL" dirty="0"/>
          </a:p>
          <a:p>
            <a:r>
              <a:rPr lang="es-CL" dirty="0"/>
              <a:t>Sin datos y sin investigación en nuestra población, escasamente podremos estar seguros de lograr el impacto positivo esperado y minimizar cualquier riesgo de costo o resultado no esperado. </a:t>
            </a:r>
          </a:p>
          <a:p>
            <a:endParaRPr lang="es-CL" dirty="0"/>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endParaRPr lang="es-CL" dirty="0"/>
          </a:p>
          <a:p>
            <a:endParaRPr lang="es-CL" dirty="0"/>
          </a:p>
        </p:txBody>
      </p:sp>
    </p:spTree>
    <p:extLst>
      <p:ext uri="{BB962C8B-B14F-4D97-AF65-F5344CB8AC3E}">
        <p14:creationId xmlns:p14="http://schemas.microsoft.com/office/powerpoint/2010/main" val="275482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36" y="108082"/>
            <a:ext cx="1598199" cy="999635"/>
          </a:xfrm>
          <a:prstGeom prst="rect">
            <a:avLst/>
          </a:prstGeom>
        </p:spPr>
      </p:pic>
      <p:sp>
        <p:nvSpPr>
          <p:cNvPr id="2" name="Rectángulo 1">
            <a:extLst>
              <a:ext uri="{FF2B5EF4-FFF2-40B4-BE49-F238E27FC236}">
                <a16:creationId xmlns:a16="http://schemas.microsoft.com/office/drawing/2014/main" id="{E0DD9CB2-ADC0-403B-85AB-575BB328FAE7}"/>
              </a:ext>
            </a:extLst>
          </p:cNvPr>
          <p:cNvSpPr/>
          <p:nvPr/>
        </p:nvSpPr>
        <p:spPr>
          <a:xfrm>
            <a:off x="2417805" y="284733"/>
            <a:ext cx="5947719" cy="461665"/>
          </a:xfrm>
          <a:prstGeom prst="rect">
            <a:avLst/>
          </a:prstGeom>
        </p:spPr>
        <p:txBody>
          <a:bodyPr wrap="square">
            <a:spAutoFit/>
          </a:bodyPr>
          <a:lstStyle/>
          <a:p>
            <a:r>
              <a:rPr lang="es-CL" sz="2400" dirty="0"/>
              <a:t>1.- Prohibición del Uso de Aditivos (mentol)</a:t>
            </a:r>
          </a:p>
        </p:txBody>
      </p:sp>
      <p:sp>
        <p:nvSpPr>
          <p:cNvPr id="3" name="Rectángulo 2">
            <a:extLst>
              <a:ext uri="{FF2B5EF4-FFF2-40B4-BE49-F238E27FC236}">
                <a16:creationId xmlns:a16="http://schemas.microsoft.com/office/drawing/2014/main" id="{3575B1C5-93E0-467F-BD92-534CFF415C8B}"/>
              </a:ext>
            </a:extLst>
          </p:cNvPr>
          <p:cNvSpPr/>
          <p:nvPr/>
        </p:nvSpPr>
        <p:spPr>
          <a:xfrm>
            <a:off x="741405" y="1576153"/>
            <a:ext cx="10317892"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es-CL" dirty="0"/>
              <a:t>Las Regulaciones en la materia se encuentran en los artículos 9 y 10 del CMCT. </a:t>
            </a:r>
          </a:p>
          <a:p>
            <a:pPr marL="285750" indent="-285750">
              <a:lnSpc>
                <a:spcPct val="150000"/>
              </a:lnSpc>
              <a:buFont typeface="Arial" panose="020B0604020202020204" pitchFamily="34" charset="0"/>
              <a:buChar char="•"/>
            </a:pPr>
            <a:r>
              <a:rPr lang="es-CL" dirty="0"/>
              <a:t>En el COP 4 realizado el año 2010 se adoptan las directrices parciales para la implementación del ambos artículos. Dichas directrices al estar basadas en los mejores datos científicos disponibles a la fecha, además de la experiencia de las Partes mantiene el trabajo pendiente respecto a </a:t>
            </a:r>
            <a:r>
              <a:rPr lang="es-CL" b="1" dirty="0"/>
              <a:t>toxicidad y poder adictivo específicamente del mentol</a:t>
            </a:r>
            <a:r>
              <a:rPr lang="es-CL" dirty="0"/>
              <a:t>. </a:t>
            </a:r>
          </a:p>
          <a:p>
            <a:pPr marL="285750" indent="-285750">
              <a:lnSpc>
                <a:spcPct val="150000"/>
              </a:lnSpc>
              <a:buFont typeface="Arial" panose="020B0604020202020204" pitchFamily="34" charset="0"/>
              <a:buChar char="•"/>
            </a:pPr>
            <a:r>
              <a:rPr lang="es-CL" b="1" dirty="0"/>
              <a:t>Luego de este resultado el camino regulatorio propuesto por la OMS optó por justificar la regulación del mentol, en base a la característica de palatabilidad y no en función del potencial daño para la salud que generaría el mentol.  </a:t>
            </a:r>
          </a:p>
        </p:txBody>
      </p:sp>
    </p:spTree>
    <p:extLst>
      <p:ext uri="{BB962C8B-B14F-4D97-AF65-F5344CB8AC3E}">
        <p14:creationId xmlns:p14="http://schemas.microsoft.com/office/powerpoint/2010/main" val="367261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318794C-9286-4266-A40F-D2A8D262F2A7}"/>
              </a:ext>
            </a:extLst>
          </p:cNvPr>
          <p:cNvSpPr/>
          <p:nvPr/>
        </p:nvSpPr>
        <p:spPr>
          <a:xfrm>
            <a:off x="2100649" y="95726"/>
            <a:ext cx="9959546"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5" y="95726"/>
            <a:ext cx="1598199" cy="999635"/>
          </a:xfrm>
          <a:prstGeom prst="rect">
            <a:avLst/>
          </a:prstGeom>
        </p:spPr>
      </p:pic>
      <p:sp>
        <p:nvSpPr>
          <p:cNvPr id="2" name="CuadroTexto 1">
            <a:extLst>
              <a:ext uri="{FF2B5EF4-FFF2-40B4-BE49-F238E27FC236}">
                <a16:creationId xmlns:a16="http://schemas.microsoft.com/office/drawing/2014/main" id="{4E591341-92E4-4AF7-B390-7A99DE10CA1F}"/>
              </a:ext>
            </a:extLst>
          </p:cNvPr>
          <p:cNvSpPr txBox="1"/>
          <p:nvPr/>
        </p:nvSpPr>
        <p:spPr>
          <a:xfrm>
            <a:off x="556054" y="1573054"/>
            <a:ext cx="9811265" cy="4801314"/>
          </a:xfrm>
          <a:prstGeom prst="rect">
            <a:avLst/>
          </a:prstGeom>
          <a:noFill/>
        </p:spPr>
        <p:txBody>
          <a:bodyPr wrap="square" rtlCol="0">
            <a:spAutoFit/>
          </a:bodyPr>
          <a:lstStyle/>
          <a:p>
            <a:endParaRPr lang="es-CL" dirty="0"/>
          </a:p>
          <a:p>
            <a:endParaRPr lang="es-CL" dirty="0"/>
          </a:p>
          <a:p>
            <a:r>
              <a:rPr lang="es-CL" dirty="0"/>
              <a:t>Las principales conclusiones del TPSAC: </a:t>
            </a:r>
          </a:p>
          <a:p>
            <a:endParaRPr lang="es-CL" dirty="0"/>
          </a:p>
          <a:p>
            <a:pPr marL="285750" indent="-285750">
              <a:buFont typeface="Arial" panose="020B0604020202020204" pitchFamily="34" charset="0"/>
              <a:buChar char="•"/>
            </a:pPr>
            <a:r>
              <a:rPr lang="es-ES" u="sng" dirty="0"/>
              <a:t>Sobre mentol e Iniciación y Experimentación</a:t>
            </a:r>
            <a:r>
              <a:rPr lang="es-ES" dirty="0"/>
              <a:t>:</a:t>
            </a:r>
            <a:endParaRPr lang="es-CL" dirty="0"/>
          </a:p>
          <a:p>
            <a:r>
              <a:rPr lang="es-ES" dirty="0"/>
              <a:t>La evidencia fue suficiente para concluir que existe una tendencia al aumento del consumo de cigarrillos mentolados. </a:t>
            </a:r>
          </a:p>
          <a:p>
            <a:r>
              <a:rPr lang="es-ES" dirty="0"/>
              <a:t>El tabaquismo en el grupo etario juvenil es cada vez menos frecuente. </a:t>
            </a:r>
          </a:p>
          <a:p>
            <a:r>
              <a:rPr lang="es-ES" dirty="0"/>
              <a:t>La evidencia del estudio fue suficiente para concluir que los fumadores con menos de un año fumando, son más propensos a fumar cigarrillos mentolados. </a:t>
            </a:r>
          </a:p>
          <a:p>
            <a:r>
              <a:rPr lang="es-ES" b="1" dirty="0"/>
              <a:t>La mayoría de los estudios mostraron que la edad de inicio de mentol es similar a los fumadores de cigarrillos no mentolados.</a:t>
            </a:r>
          </a:p>
          <a:p>
            <a:endParaRPr lang="es-ES" b="1" dirty="0"/>
          </a:p>
          <a:p>
            <a:endParaRPr lang="es-ES" dirty="0"/>
          </a:p>
          <a:p>
            <a:endParaRPr lang="es-ES" b="1" dirty="0"/>
          </a:p>
          <a:p>
            <a:endParaRPr lang="es-CL" dirty="0"/>
          </a:p>
          <a:p>
            <a:endParaRPr lang="es-CL" dirty="0"/>
          </a:p>
        </p:txBody>
      </p:sp>
      <p:sp>
        <p:nvSpPr>
          <p:cNvPr id="3" name="Rectángulo 2">
            <a:extLst>
              <a:ext uri="{FF2B5EF4-FFF2-40B4-BE49-F238E27FC236}">
                <a16:creationId xmlns:a16="http://schemas.microsoft.com/office/drawing/2014/main" id="{2864D2F0-CE39-4BA4-866A-5605D577FA37}"/>
              </a:ext>
            </a:extLst>
          </p:cNvPr>
          <p:cNvSpPr/>
          <p:nvPr/>
        </p:nvSpPr>
        <p:spPr>
          <a:xfrm>
            <a:off x="2306594" y="95726"/>
            <a:ext cx="9605320" cy="1477328"/>
          </a:xfrm>
          <a:prstGeom prst="rect">
            <a:avLst/>
          </a:prstGeom>
        </p:spPr>
        <p:txBody>
          <a:bodyPr wrap="square">
            <a:spAutoFit/>
          </a:bodyPr>
          <a:lstStyle/>
          <a:p>
            <a:r>
              <a:rPr lang="es-CL" dirty="0">
                <a:solidFill>
                  <a:schemeClr val="bg1"/>
                </a:solidFill>
              </a:rPr>
              <a:t>La principal investigación referente a mentol en cigarrillos fue realizada por el  </a:t>
            </a:r>
            <a:r>
              <a:rPr lang="es-ES" dirty="0">
                <a:solidFill>
                  <a:schemeClr val="bg1"/>
                </a:solidFill>
              </a:rPr>
              <a:t>Comité Consultivo Científico de los Productos del Tabaco </a:t>
            </a:r>
            <a:r>
              <a:rPr lang="es-CL" dirty="0">
                <a:solidFill>
                  <a:schemeClr val="bg1"/>
                </a:solidFill>
              </a:rPr>
              <a:t>de la FDA (TPSAC) en el año 2011 con una actualización al año 2013. La intención de dicho trabajo fue  otorgar las bases científicas para una potencial regulación del mentol en Estados Unidos, los resultados no fueron concluyentes para recomendar prohibición del mentol</a:t>
            </a:r>
          </a:p>
        </p:txBody>
      </p:sp>
    </p:spTree>
    <p:extLst>
      <p:ext uri="{BB962C8B-B14F-4D97-AF65-F5344CB8AC3E}">
        <p14:creationId xmlns:p14="http://schemas.microsoft.com/office/powerpoint/2010/main" val="151428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a:extLst>
              <a:ext uri="{FF2B5EF4-FFF2-40B4-BE49-F238E27FC236}">
                <a16:creationId xmlns:a16="http://schemas.microsoft.com/office/drawing/2014/main" id="{324698C5-D95F-4A10-819B-491FEBF11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25" y="95726"/>
            <a:ext cx="1598199" cy="999635"/>
          </a:xfrm>
          <a:prstGeom prst="rect">
            <a:avLst/>
          </a:prstGeom>
        </p:spPr>
      </p:pic>
      <p:sp>
        <p:nvSpPr>
          <p:cNvPr id="3" name="CuadroTexto 2">
            <a:extLst>
              <a:ext uri="{FF2B5EF4-FFF2-40B4-BE49-F238E27FC236}">
                <a16:creationId xmlns:a16="http://schemas.microsoft.com/office/drawing/2014/main" id="{F41FC981-AE07-4B07-885A-8F96D4AAEC68}"/>
              </a:ext>
            </a:extLst>
          </p:cNvPr>
          <p:cNvSpPr txBox="1"/>
          <p:nvPr/>
        </p:nvSpPr>
        <p:spPr>
          <a:xfrm>
            <a:off x="240956" y="5931243"/>
            <a:ext cx="10527956" cy="738664"/>
          </a:xfrm>
          <a:prstGeom prst="rect">
            <a:avLst/>
          </a:prstGeom>
          <a:noFill/>
        </p:spPr>
        <p:txBody>
          <a:bodyPr wrap="square" rtlCol="0">
            <a:spAutoFit/>
          </a:bodyPr>
          <a:lstStyle/>
          <a:p>
            <a:r>
              <a:rPr lang="es-CL" sz="1400" i="1" dirty="0"/>
              <a:t>*Fuente: Cinthia Van </a:t>
            </a:r>
            <a:r>
              <a:rPr lang="es-CL" sz="1400" i="1" dirty="0" err="1"/>
              <a:t>Landigngham</a:t>
            </a:r>
            <a:r>
              <a:rPr lang="es-CL" sz="1400" i="1" dirty="0"/>
              <a:t>, William Fuller, Greg mariano, And </a:t>
            </a:r>
            <a:r>
              <a:rPr lang="es-CL" sz="1400" i="1" dirty="0" err="1"/>
              <a:t>other</a:t>
            </a:r>
            <a:r>
              <a:rPr lang="es-CL" sz="1400" i="1" dirty="0"/>
              <a:t>: “</a:t>
            </a:r>
            <a:r>
              <a:rPr lang="es-CL" sz="1400" i="1" dirty="0" err="1"/>
              <a:t>Stroke</a:t>
            </a:r>
            <a:r>
              <a:rPr lang="es-CL" sz="1400" i="1" dirty="0"/>
              <a:t> </a:t>
            </a:r>
            <a:r>
              <a:rPr lang="es-CL" sz="1400" i="1" dirty="0" err="1"/>
              <a:t>risk</a:t>
            </a:r>
            <a:r>
              <a:rPr lang="es-CL" sz="1400" i="1" dirty="0"/>
              <a:t> </a:t>
            </a:r>
            <a:r>
              <a:rPr lang="es-CL" sz="1400" i="1" dirty="0" err="1"/>
              <a:t>among</a:t>
            </a:r>
            <a:r>
              <a:rPr lang="es-CL" sz="1400" i="1" dirty="0"/>
              <a:t> </a:t>
            </a:r>
            <a:r>
              <a:rPr lang="es-CL" sz="1400" i="1" dirty="0" err="1"/>
              <a:t>menthol</a:t>
            </a:r>
            <a:r>
              <a:rPr lang="es-CL" sz="1400" i="1" dirty="0"/>
              <a:t> versus non-</a:t>
            </a:r>
            <a:r>
              <a:rPr lang="es-CL" sz="1400" i="1" dirty="0" err="1"/>
              <a:t>menthol</a:t>
            </a:r>
            <a:r>
              <a:rPr lang="es-CL" sz="1400" i="1" dirty="0"/>
              <a:t> </a:t>
            </a:r>
            <a:r>
              <a:rPr lang="es-CL" sz="1400" i="1" dirty="0" err="1"/>
              <a:t>cigarette</a:t>
            </a:r>
            <a:r>
              <a:rPr lang="es-CL" sz="1400" i="1" dirty="0"/>
              <a:t> </a:t>
            </a:r>
            <a:r>
              <a:rPr lang="es-CL" sz="1400" i="1" dirty="0" err="1"/>
              <a:t>smoker</a:t>
            </a:r>
            <a:r>
              <a:rPr lang="es-CL" sz="1400" i="1" dirty="0"/>
              <a:t> in </a:t>
            </a:r>
            <a:r>
              <a:rPr lang="es-CL" sz="1400" i="1" dirty="0" err="1"/>
              <a:t>the</a:t>
            </a:r>
            <a:r>
              <a:rPr lang="es-CL" sz="1400" i="1" dirty="0"/>
              <a:t> </a:t>
            </a:r>
            <a:r>
              <a:rPr lang="es-CL" sz="1400" i="1" dirty="0" err="1"/>
              <a:t>United</a:t>
            </a:r>
            <a:r>
              <a:rPr lang="es-CL" sz="1400" i="1" dirty="0"/>
              <a:t> </a:t>
            </a:r>
            <a:r>
              <a:rPr lang="es-CL" sz="1400" i="1" dirty="0" err="1"/>
              <a:t>States</a:t>
            </a:r>
            <a:r>
              <a:rPr lang="es-CL" sz="1400" i="1" dirty="0"/>
              <a:t>: </a:t>
            </a:r>
            <a:r>
              <a:rPr lang="es-CL" sz="1400" i="1" dirty="0" err="1"/>
              <a:t>analysis</a:t>
            </a:r>
            <a:r>
              <a:rPr lang="es-CL" sz="1400" i="1" dirty="0"/>
              <a:t> </a:t>
            </a:r>
            <a:r>
              <a:rPr lang="es-CL" sz="1400" i="1" dirty="0" err="1"/>
              <a:t>of</a:t>
            </a:r>
            <a:r>
              <a:rPr lang="es-CL" sz="1400" i="1" dirty="0"/>
              <a:t> </a:t>
            </a:r>
            <a:r>
              <a:rPr lang="es-CL" sz="1400" i="1" dirty="0" err="1"/>
              <a:t>the</a:t>
            </a:r>
            <a:r>
              <a:rPr lang="es-CL" sz="1400" i="1" dirty="0"/>
              <a:t> </a:t>
            </a:r>
            <a:r>
              <a:rPr lang="es-CL" sz="1400" i="1" dirty="0" err="1"/>
              <a:t>National</a:t>
            </a:r>
            <a:r>
              <a:rPr lang="es-CL" sz="1400" i="1" dirty="0"/>
              <a:t> </a:t>
            </a:r>
            <a:r>
              <a:rPr lang="es-CL" sz="1400" i="1" dirty="0" err="1"/>
              <a:t>Health</a:t>
            </a:r>
            <a:r>
              <a:rPr lang="es-CL" sz="1400" i="1" dirty="0"/>
              <a:t> and </a:t>
            </a:r>
            <a:r>
              <a:rPr lang="es-CL" sz="1400" i="1" dirty="0" err="1"/>
              <a:t>Nutrition</a:t>
            </a:r>
            <a:r>
              <a:rPr lang="es-CL" sz="1400" i="1" dirty="0"/>
              <a:t> </a:t>
            </a:r>
            <a:r>
              <a:rPr lang="es-CL" sz="1400" i="1" dirty="0" err="1"/>
              <a:t>Examination</a:t>
            </a:r>
            <a:r>
              <a:rPr lang="es-CL" sz="1400" i="1" dirty="0"/>
              <a:t> </a:t>
            </a:r>
            <a:r>
              <a:rPr lang="es-CL" sz="1400" i="1" dirty="0" err="1"/>
              <a:t>Survey</a:t>
            </a:r>
            <a:r>
              <a:rPr lang="es-CL" sz="1400" i="1" dirty="0"/>
              <a:t>” </a:t>
            </a:r>
            <a:r>
              <a:rPr lang="es-CL" sz="1400" i="1" dirty="0" err="1"/>
              <a:t>February</a:t>
            </a:r>
            <a:r>
              <a:rPr lang="es-CL" sz="1400" i="1" dirty="0"/>
              <a:t> 3-2017. </a:t>
            </a:r>
            <a:r>
              <a:rPr lang="es-CL" sz="1400" i="1" dirty="0" err="1"/>
              <a:t>Regulatory</a:t>
            </a:r>
            <a:r>
              <a:rPr lang="es-CL" sz="1400" i="1" dirty="0"/>
              <a:t> </a:t>
            </a:r>
            <a:r>
              <a:rPr lang="es-CL" sz="1400" i="1" dirty="0" err="1"/>
              <a:t>Toxicology</a:t>
            </a:r>
            <a:r>
              <a:rPr lang="es-CL" sz="1400" i="1" dirty="0"/>
              <a:t> And </a:t>
            </a:r>
            <a:r>
              <a:rPr lang="es-CL" sz="1400" i="1" dirty="0" err="1"/>
              <a:t>Pharmacology</a:t>
            </a:r>
            <a:r>
              <a:rPr lang="es-CL" sz="1400" i="1" dirty="0"/>
              <a:t>.  </a:t>
            </a:r>
          </a:p>
        </p:txBody>
      </p:sp>
      <p:sp>
        <p:nvSpPr>
          <p:cNvPr id="6" name="CuadroTexto 5">
            <a:extLst>
              <a:ext uri="{FF2B5EF4-FFF2-40B4-BE49-F238E27FC236}">
                <a16:creationId xmlns:a16="http://schemas.microsoft.com/office/drawing/2014/main" id="{A76EC4D5-3E38-4E11-AEAF-BEAC0DF4399A}"/>
              </a:ext>
            </a:extLst>
          </p:cNvPr>
          <p:cNvSpPr txBox="1"/>
          <p:nvPr/>
        </p:nvSpPr>
        <p:spPr>
          <a:xfrm>
            <a:off x="815545" y="3544010"/>
            <a:ext cx="9378778" cy="2031325"/>
          </a:xfrm>
          <a:prstGeom prst="rect">
            <a:avLst/>
          </a:prstGeom>
          <a:noFill/>
        </p:spPr>
        <p:txBody>
          <a:bodyPr wrap="square" rtlCol="0">
            <a:spAutoFit/>
          </a:bodyPr>
          <a:lstStyle/>
          <a:p>
            <a:pPr marL="285750" indent="-285750">
              <a:buFont typeface="Arial" panose="020B0604020202020204" pitchFamily="34" charset="0"/>
              <a:buChar char="•"/>
            </a:pPr>
            <a:r>
              <a:rPr lang="es-CL" u="sng" dirty="0"/>
              <a:t>Mayor Daño para la salud:</a:t>
            </a:r>
          </a:p>
          <a:p>
            <a:endParaRPr lang="es-CL" u="sng" dirty="0"/>
          </a:p>
          <a:p>
            <a:r>
              <a:rPr lang="es-CL" dirty="0"/>
              <a:t> No existe evidencia que un cigarrillo mentolado sea más dañino ni menos dañino que uno no mentolado. </a:t>
            </a:r>
          </a:p>
          <a:p>
            <a:r>
              <a:rPr lang="es-CL" dirty="0"/>
              <a:t>Nueva Evidencia recientemente publicada en febrero de este año*, confirma que aun no existe diferencia estadísticamente significativa por ejemplo: en infartos sufridos entre los fumadores de cigarrillos mentolados y no mentolados.</a:t>
            </a:r>
          </a:p>
        </p:txBody>
      </p:sp>
      <p:sp>
        <p:nvSpPr>
          <p:cNvPr id="2" name="Rectángulo 1">
            <a:extLst>
              <a:ext uri="{FF2B5EF4-FFF2-40B4-BE49-F238E27FC236}">
                <a16:creationId xmlns:a16="http://schemas.microsoft.com/office/drawing/2014/main" id="{F641B290-B057-412A-B8B4-3DEADEDCDDF3}"/>
              </a:ext>
            </a:extLst>
          </p:cNvPr>
          <p:cNvSpPr/>
          <p:nvPr/>
        </p:nvSpPr>
        <p:spPr>
          <a:xfrm>
            <a:off x="729048" y="1374117"/>
            <a:ext cx="9761837" cy="2052357"/>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CL" u="sng" dirty="0"/>
              <a:t>El poder adictivo del Mentol: </a:t>
            </a:r>
          </a:p>
          <a:p>
            <a:pPr algn="just">
              <a:spcAft>
                <a:spcPts val="1000"/>
              </a:spcAft>
            </a:pPr>
            <a:r>
              <a:rPr lang="es-ES" dirty="0"/>
              <a:t>Entre los adultos no existe evidencia para apoyar la conclusión de que los cigarrillos mentolados aumentan la adicción al tabaco. Tanto sobre la base de los resultados mixtos en las diferencias de comportamiento entre fumadores de cigarrillos mentolados y no mentolados, del número comparado de cigarrillos fumados por día, entre fumadores mentolados y no mentolados. </a:t>
            </a:r>
          </a:p>
          <a:p>
            <a:pPr algn="just">
              <a:spcAft>
                <a:spcPts val="1000"/>
              </a:spcAft>
            </a:pPr>
            <a:r>
              <a:rPr lang="es-ES" dirty="0"/>
              <a:t>En menores de edad no se realizaron estudios de esta naturaleza. </a:t>
            </a:r>
          </a:p>
        </p:txBody>
      </p:sp>
    </p:spTree>
    <p:extLst>
      <p:ext uri="{BB962C8B-B14F-4D97-AF65-F5344CB8AC3E}">
        <p14:creationId xmlns:p14="http://schemas.microsoft.com/office/powerpoint/2010/main" val="15353169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2108</Words>
  <Application>Microsoft Office PowerPoint</Application>
  <PresentationFormat>Panorámica</PresentationFormat>
  <Paragraphs>150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Times New Roman</vt:lpstr>
      <vt:lpstr>Wingdings</vt:lpstr>
      <vt:lpstr>Tema de Office</vt:lpstr>
      <vt:lpstr>Presentación de PowerPoint</vt:lpstr>
      <vt:lpstr>Presentación de PowerPoint</vt:lpstr>
      <vt:lpstr>Quiénes Somos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Valentine</dc:creator>
  <cp:lastModifiedBy>Adriana Iñiguez</cp:lastModifiedBy>
  <cp:revision>122</cp:revision>
  <dcterms:created xsi:type="dcterms:W3CDTF">2017-06-26T15:07:23Z</dcterms:created>
  <dcterms:modified xsi:type="dcterms:W3CDTF">2017-10-18T11:15:25Z</dcterms:modified>
</cp:coreProperties>
</file>